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19"/>
  </p:handoutMasterIdLst>
  <p:sldIdLst>
    <p:sldId id="256" r:id="rId4"/>
    <p:sldId id="370" r:id="rId6"/>
    <p:sldId id="258" r:id="rId7"/>
    <p:sldId id="376" r:id="rId8"/>
    <p:sldId id="377" r:id="rId9"/>
    <p:sldId id="373" r:id="rId10"/>
    <p:sldId id="375" r:id="rId11"/>
    <p:sldId id="374" r:id="rId12"/>
    <p:sldId id="259" r:id="rId13"/>
    <p:sldId id="337" r:id="rId14"/>
    <p:sldId id="338" r:id="rId15"/>
    <p:sldId id="371" r:id="rId16"/>
    <p:sldId id="365" r:id="rId17"/>
    <p:sldId id="350" r:id="rId18"/>
  </p:sldIdLst>
  <p:sldSz cx="12192000" cy="6858000"/>
  <p:notesSz cx="6858000" cy="9144000"/>
  <p:embeddedFontLst>
    <p:embeddedFont>
      <p:font typeface="方正清仿宋 简 Bold" panose="02000800000000000000" charset="-122"/>
      <p:bold r:id="rId23"/>
    </p:embeddedFont>
    <p:embeddedFont>
      <p:font typeface="仿宋" panose="02010609060101010101" charset="-122"/>
      <p:regular r:id="rId24"/>
    </p:embeddedFont>
    <p:embeddedFont>
      <p:font typeface="微软雅黑" panose="020B0503020204020204" charset="-122"/>
      <p:regular r:id="rId25"/>
    </p:embeddedFont>
    <p:embeddedFont>
      <p:font typeface="楷体" panose="02010609060101010101" pitchFamily="49" charset="-122"/>
      <p:regular r:id="rId26"/>
    </p:embeddedFont>
    <p:embeddedFont>
      <p:font typeface="方正公文小标宋" panose="02000500000000000000" charset="-122"/>
      <p:regular r:id="rId27"/>
    </p:embeddedFont>
    <p:embeddedFont>
      <p:font typeface="方正仿宋_GB2312" panose="02000000000000000000" charset="-122"/>
      <p:regular r:id="rId28"/>
    </p:embeddedFont>
    <p:embeddedFont>
      <p:font typeface="HarmonyOS Sans SC Black" panose="00000A00000000000000" charset="-122"/>
      <p:bold r:id="rId29"/>
    </p:embeddedFont>
    <p:embeddedFont>
      <p:font typeface="黑体" panose="02010609060101010101" charset="-122"/>
      <p:regular r:id="rId30"/>
    </p:embeddedFont>
    <p:embeddedFont>
      <p:font typeface="华文行楷" panose="02010800040101010101" pitchFamily="2" charset="-122"/>
      <p:regular r:id="rId31"/>
    </p:embeddedFont>
    <p:embeddedFont>
      <p:font typeface="Calibri" panose="020F0502020204030204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6" userDrawn="1">
          <p15:clr>
            <a:srgbClr val="A4A3A4"/>
          </p15:clr>
        </p15:guide>
        <p15:guide id="2" pos="3803" userDrawn="1">
          <p15:clr>
            <a:srgbClr val="A4A3A4"/>
          </p15:clr>
        </p15:guide>
        <p15:guide id="3" orient="horz" pos="2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00"/>
    <a:srgbClr val="FFFFFF"/>
    <a:srgbClr val="B5D8FF"/>
    <a:srgbClr val="333333"/>
    <a:srgbClr val="FF0000"/>
    <a:srgbClr val="2096F3"/>
    <a:srgbClr val="9140C8"/>
    <a:srgbClr val="009688"/>
    <a:srgbClr val="666666"/>
    <a:srgbClr val="142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9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4" y="436"/>
      </p:cViewPr>
      <p:guideLst>
        <p:guide orient="horz" pos="2236"/>
        <p:guide pos="3803"/>
        <p:guide orient="horz" pos="28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gs" Target="tags/tag185.xml"/><Relationship Id="rId35" Type="http://schemas.openxmlformats.org/officeDocument/2006/relationships/font" Target="fonts/font13.fntdata"/><Relationship Id="rId34" Type="http://schemas.openxmlformats.org/officeDocument/2006/relationships/font" Target="fonts/font12.fntdata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性能指标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255096734242"/>
          <c:y val="0.133015800251273"/>
          <c:w val="0.813892364524861"/>
          <c:h val="0.613695874386578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UKF(本团队)优化后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164062550462153"/>
                  <c:y val="0.0087051411055392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Latency (cycles)</c:v>
                </c:pt>
                <c:pt idx="1" c:formatCode="0.0_);[Red]\(0.0\)">
                  <c:v>Latency (ns)</c:v>
                </c:pt>
                <c:pt idx="2" c:formatCode="0_);[Red]\(0\)">
                  <c:v>T_exec（ns）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960</c:v>
                </c:pt>
                <c:pt idx="1">
                  <c:v>9600</c:v>
                </c:pt>
                <c:pt idx="2" c:formatCode="0_);[Red]\(0\)">
                  <c:v>10648.176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77545607"/>
        <c:axId val="153468816"/>
      </c:barChart>
      <c:catAx>
        <c:axId val="97754560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3468816"/>
        <c:crosses val="autoZero"/>
        <c:auto val="1"/>
        <c:lblAlgn val="ctr"/>
        <c:lblOffset val="100"/>
        <c:noMultiLvlLbl val="0"/>
      </c:catAx>
      <c:valAx>
        <c:axId val="15346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7545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4048495510685"/>
          <c:y val="0.822192360287867"/>
          <c:w val="0.46004270368261"/>
          <c:h val="0.161456372025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f5b5db4-6d0a-47ae-bf87-7c290e75b36d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性能指标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255096734242"/>
          <c:y val="0.133015800251273"/>
          <c:w val="0.813892364524861"/>
          <c:h val="0.6136958743865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KF(Xilinx)优化前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136718792051794"/>
                  <c:y val="0.011606854807385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Latency (cycles)</c:v>
                </c:pt>
                <c:pt idx="1" c:formatCode="0.0_);[Red]\(0.0\)">
                  <c:v>Latency (ns)</c:v>
                </c:pt>
                <c:pt idx="2" c:formatCode="0_);[Red]\(0\)">
                  <c:v>T_exec（ns）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1458</c:v>
                </c:pt>
                <c:pt idx="1">
                  <c:v>29160</c:v>
                </c:pt>
                <c:pt idx="2" c:formatCode="0_);[Red]\(0\)">
                  <c:v>25326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KF(Xilinx)优化后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0273437584103585"/>
                  <c:y val="-0.002901713701846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Latency (cycles)</c:v>
                </c:pt>
                <c:pt idx="1" c:formatCode="0.0_);[Red]\(0.0\)">
                  <c:v>Latency (ns)</c:v>
                </c:pt>
                <c:pt idx="2" c:formatCode="0_);[Red]\(0\)">
                  <c:v>T_exec（ns）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2313</c:v>
                </c:pt>
                <c:pt idx="1">
                  <c:v>23130</c:v>
                </c:pt>
                <c:pt idx="2" c:formatCode="0_);[Red]\(0\)">
                  <c:v>15966.504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UKF(本团队)优化后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164062550462153"/>
                  <c:y val="0.0087051411055392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Latency (cycles)</c:v>
                </c:pt>
                <c:pt idx="1" c:formatCode="0.0_);[Red]\(0.0\)">
                  <c:v>Latency (ns)</c:v>
                </c:pt>
                <c:pt idx="2" c:formatCode="0_);[Red]\(0\)">
                  <c:v>T_exec（ns）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960</c:v>
                </c:pt>
                <c:pt idx="1">
                  <c:v>9600</c:v>
                </c:pt>
                <c:pt idx="2" c:formatCode="0_);[Red]\(0\)">
                  <c:v>10648.176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77545607"/>
        <c:axId val="153468816"/>
      </c:barChart>
      <c:catAx>
        <c:axId val="97754560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3468816"/>
        <c:crosses val="autoZero"/>
        <c:auto val="1"/>
        <c:lblAlgn val="ctr"/>
        <c:lblOffset val="100"/>
        <c:noMultiLvlLbl val="0"/>
      </c:catAx>
      <c:valAx>
        <c:axId val="15346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7545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4048495510685"/>
          <c:y val="0.822192360287867"/>
          <c:w val="0.46004270368261"/>
          <c:h val="0.161456372025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f5b5db4-6d0a-47ae-bf87-7c290e75b36d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资源利用</a:t>
            </a:r>
            <a:endParaRPr lang="zh-CN" altLang="en-US" dirty="0"/>
          </a:p>
        </c:rich>
      </c:tx>
      <c:layout>
        <c:manualLayout>
          <c:xMode val="edge"/>
          <c:yMode val="edge"/>
          <c:x val="0.421272014092516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1641592950245"/>
          <c:y val="0.0633767931259077"/>
          <c:w val="0.887985080943353"/>
          <c:h val="0.6749000731257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KF(Xilinx)优化前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0.0133645720558795"/>
                  <c:y val="0.008564678949300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26729144111759"/>
                  <c:y val="0.014274464915500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801874323352769"/>
                  <c:y val="0.008564678949300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106916576447036"/>
                  <c:y val="0.0057097859662003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Slack</c:v>
                </c:pt>
                <c:pt idx="1">
                  <c:v>BRAM</c:v>
                </c:pt>
                <c:pt idx="2">
                  <c:v>DSP</c:v>
                </c:pt>
                <c:pt idx="3">
                  <c:v>FF</c:v>
                </c:pt>
                <c:pt idx="4">
                  <c:v>LUT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 c:formatCode="0%">
                  <c:v>0.13</c:v>
                </c:pt>
                <c:pt idx="2" c:formatCode="0%">
                  <c:v>0.29</c:v>
                </c:pt>
                <c:pt idx="3" c:formatCode="0%">
                  <c:v>0.26</c:v>
                </c:pt>
                <c:pt idx="4" c:formatCode="0%">
                  <c:v>0.75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KF(Xilinx)优化后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.0106916576447035"/>
                  <c:y val="0.011419571932400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0.014274464915500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Slack</c:v>
                </c:pt>
                <c:pt idx="1">
                  <c:v>BRAM</c:v>
                </c:pt>
                <c:pt idx="2">
                  <c:v>DSP</c:v>
                </c:pt>
                <c:pt idx="3">
                  <c:v>FF</c:v>
                </c:pt>
                <c:pt idx="4">
                  <c:v>LUT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 c:formatCode="0%">
                  <c:v>0.12</c:v>
                </c:pt>
                <c:pt idx="2" c:formatCode="0%">
                  <c:v>0.3</c:v>
                </c:pt>
                <c:pt idx="3" c:formatCode="0%">
                  <c:v>0.34</c:v>
                </c:pt>
                <c:pt idx="4" c:formatCode="0%">
                  <c:v>0.89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UKF(本团队)优化后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0.0133645720558794"/>
                  <c:y val="0.0028548929831000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60374864670552"/>
                  <c:y val="0.0028548929831001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Slack</c:v>
                </c:pt>
                <c:pt idx="1">
                  <c:v>BRAM</c:v>
                </c:pt>
                <c:pt idx="2">
                  <c:v>DSP</c:v>
                </c:pt>
                <c:pt idx="3">
                  <c:v>FF</c:v>
                </c:pt>
                <c:pt idx="4">
                  <c:v>LUT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0.16</c:v>
                </c:pt>
                <c:pt idx="1">
                  <c:v>0</c:v>
                </c:pt>
                <c:pt idx="2" c:formatCode="0%">
                  <c:v>0.43</c:v>
                </c:pt>
                <c:pt idx="3" c:formatCode="0%">
                  <c:v>0.28</c:v>
                </c:pt>
                <c:pt idx="4" c:formatCode="0%">
                  <c:v>0.53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25027439"/>
        <c:axId val="1625038479"/>
      </c:barChart>
      <c:catAx>
        <c:axId val="1625027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5038479"/>
        <c:crosses val="autoZero"/>
        <c:auto val="1"/>
        <c:lblAlgn val="ctr"/>
        <c:lblOffset val="100"/>
        <c:noMultiLvlLbl val="0"/>
      </c:catAx>
      <c:valAx>
        <c:axId val="1625038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5027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2613223138525"/>
          <c:y val="0.787611457115199"/>
          <c:w val="0.375146681141723"/>
          <c:h val="0.202179574547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3206328-62ab-452c-86e3-519263ac7fb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时序指标</a:t>
            </a:r>
            <a:endParaRPr lang="zh-CN" altLang="en-US" dirty="0"/>
          </a:p>
        </c:rich>
      </c:tx>
      <c:layout>
        <c:manualLayout>
          <c:xMode val="edge"/>
          <c:yMode val="edge"/>
          <c:x val="0.313800552575337"/>
          <c:y val="0.0081463458226367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8121401558932"/>
          <c:y val="0.134026175543496"/>
          <c:w val="0.667592016307229"/>
          <c:h val="0.6168703627133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KF（Xilinx）优化前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21200766239454e-7"/>
                  <c:y val="0.0051587430539758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554417600503"/>
                      <c:h val="0.073460501088616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EstimatedClockPeriod（ns）</c:v>
                </c:pt>
              </c:strCache>
            </c:strRef>
          </c:cat>
          <c:val>
            <c:numRef>
              <c:f>Sheet1!$B$2</c:f>
              <c:numCache>
                <c:formatCode>0.00_);[Red]\(0.00\)</c:formatCode>
                <c:ptCount val="1"/>
                <c:pt idx="0">
                  <c:v>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KF（Xilinx）优化后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0025793715269878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EstimatedClockPeriod（ns）</c:v>
                </c:pt>
              </c:strCache>
            </c:strRef>
          </c:cat>
          <c:val>
            <c:numRef>
              <c:f>Sheet1!$C$2</c:f>
              <c:numCache>
                <c:formatCode>0.00_);[Red]\(0.00\)</c:formatCode>
                <c:ptCount val="1"/>
                <c:pt idx="0">
                  <c:v>9.912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UKF (本团队) 优化后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116961326323021"/>
                  <c:y val="0.0077381145809637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EstimatedClockPeriod（ns）</c:v>
                </c:pt>
              </c:strCache>
            </c:strRef>
          </c:cat>
          <c:val>
            <c:numRef>
              <c:f>Sheet1!$D$2</c:f>
              <c:numCache>
                <c:formatCode>0.00_);[Red]\(0.00\)</c:formatCode>
                <c:ptCount val="1"/>
                <c:pt idx="0">
                  <c:v>8.844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4289375"/>
        <c:axId val="1894309055"/>
      </c:barChart>
      <c:catAx>
        <c:axId val="1894289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94309055"/>
        <c:crosses val="autoZero"/>
        <c:auto val="1"/>
        <c:lblAlgn val="ctr"/>
        <c:lblOffset val="100"/>
        <c:noMultiLvlLbl val="0"/>
      </c:catAx>
      <c:valAx>
        <c:axId val="189430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94289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0375069151004728"/>
          <c:y val="0.860609469794427"/>
          <c:w val="0.985547586352245"/>
          <c:h val="0.1214258101381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3850acb-c2dd-4555-9cd9-48b7d33083e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资源利用</a:t>
            </a:r>
            <a:endParaRPr lang="zh-CN" altLang="en-US" dirty="0"/>
          </a:p>
        </c:rich>
      </c:tx>
      <c:layout>
        <c:manualLayout>
          <c:xMode val="edge"/>
          <c:yMode val="edge"/>
          <c:x val="0.421272014092516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1641592950245"/>
          <c:y val="0.0633767931259077"/>
          <c:w val="0.887985080943353"/>
          <c:h val="0.674900073125723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UKF(本团队)优化后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0.0133645720558794"/>
                  <c:y val="0.0028548929831000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60374864670552"/>
                  <c:y val="0.0028548929831001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Slack</c:v>
                </c:pt>
                <c:pt idx="1">
                  <c:v>BRAM</c:v>
                </c:pt>
                <c:pt idx="2">
                  <c:v>DSP</c:v>
                </c:pt>
                <c:pt idx="3">
                  <c:v>FF</c:v>
                </c:pt>
                <c:pt idx="4">
                  <c:v>LUT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0.16</c:v>
                </c:pt>
                <c:pt idx="1">
                  <c:v>0</c:v>
                </c:pt>
                <c:pt idx="2" c:formatCode="0%">
                  <c:v>0.43</c:v>
                </c:pt>
                <c:pt idx="3" c:formatCode="0%">
                  <c:v>0.28</c:v>
                </c:pt>
                <c:pt idx="4" c:formatCode="0%">
                  <c:v>0.53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25027439"/>
        <c:axId val="1625038479"/>
      </c:barChart>
      <c:catAx>
        <c:axId val="1625027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5038479"/>
        <c:crosses val="autoZero"/>
        <c:auto val="1"/>
        <c:lblAlgn val="ctr"/>
        <c:lblOffset val="100"/>
        <c:noMultiLvlLbl val="0"/>
      </c:catAx>
      <c:valAx>
        <c:axId val="1625038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5027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2613223138525"/>
          <c:y val="0.787611457115199"/>
          <c:w val="0.375146681141723"/>
          <c:h val="0.202179574547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3206328-62ab-452c-86e3-519263ac7fb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时序指标</a:t>
            </a:r>
            <a:endParaRPr lang="zh-CN" altLang="en-US" dirty="0"/>
          </a:p>
        </c:rich>
      </c:tx>
      <c:layout>
        <c:manualLayout>
          <c:xMode val="edge"/>
          <c:yMode val="edge"/>
          <c:x val="0.313800552575337"/>
          <c:y val="0.0081463458226367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8121401558932"/>
          <c:y val="0.134026175543496"/>
          <c:w val="0.667592016307229"/>
          <c:h val="0.61687036271331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UKF (本团队) 优化后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116961326323021"/>
                  <c:y val="0.0077381145809637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EstimatedClockPeriod（ns）</c:v>
                </c:pt>
              </c:strCache>
            </c:strRef>
          </c:cat>
          <c:val>
            <c:numRef>
              <c:f>Sheet1!$D$2</c:f>
              <c:numCache>
                <c:formatCode>0.00_);[Red]\(0.00\)</c:formatCode>
                <c:ptCount val="1"/>
                <c:pt idx="0">
                  <c:v>8.844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4289375"/>
        <c:axId val="1894309055"/>
      </c:barChart>
      <c:catAx>
        <c:axId val="1894289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94309055"/>
        <c:crosses val="autoZero"/>
        <c:auto val="1"/>
        <c:lblAlgn val="ctr"/>
        <c:lblOffset val="100"/>
        <c:noMultiLvlLbl val="0"/>
      </c:catAx>
      <c:valAx>
        <c:axId val="189430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94289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0375069151004728"/>
          <c:y val="0.860609469794427"/>
          <c:w val="0.985547586352245"/>
          <c:h val="0.1214258101381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3850acb-c2dd-4555-9cd9-48b7d33083e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性能指标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255096734242"/>
          <c:y val="0.133015800251273"/>
          <c:w val="0.813892364524861"/>
          <c:h val="0.6136958743865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KF(Xilinx)优化前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136718792051794"/>
                  <c:y val="0.011606854807385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Latency (cycles)</c:v>
                </c:pt>
                <c:pt idx="1">
                  <c:v>Latency (ns)</c:v>
                </c:pt>
                <c:pt idx="2">
                  <c:v>T_exec（ns）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1458</c:v>
                </c:pt>
                <c:pt idx="1">
                  <c:v>29160</c:v>
                </c:pt>
                <c:pt idx="2" c:formatCode="0_);[Red]\(0\)">
                  <c:v>25326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77545607"/>
        <c:axId val="153468816"/>
      </c:barChart>
      <c:catAx>
        <c:axId val="97754560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3468816"/>
        <c:crosses val="autoZero"/>
        <c:auto val="1"/>
        <c:lblAlgn val="ctr"/>
        <c:lblOffset val="100"/>
        <c:noMultiLvlLbl val="0"/>
      </c:catAx>
      <c:valAx>
        <c:axId val="15346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7545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4048495510685"/>
          <c:y val="0.822192360287867"/>
          <c:w val="0.46004270368261"/>
          <c:h val="0.161456372025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f5b5db4-6d0a-47ae-bf87-7c290e75b36d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资源利用</a:t>
            </a:r>
            <a:endParaRPr lang="zh-CN" altLang="en-US" dirty="0"/>
          </a:p>
        </c:rich>
      </c:tx>
      <c:layout>
        <c:manualLayout>
          <c:xMode val="edge"/>
          <c:yMode val="edge"/>
          <c:x val="0.421272014092516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1641592950245"/>
          <c:y val="0.0633767931259077"/>
          <c:w val="0.887985080943353"/>
          <c:h val="0.6749000731257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KF(Xilinx)优化前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0.0133645720558795"/>
                  <c:y val="0.008564678949300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26729144111759"/>
                  <c:y val="0.014274464915500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801874323352769"/>
                  <c:y val="0.008564678949300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106916576447036"/>
                  <c:y val="0.0057097859662003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Slack</c:v>
                </c:pt>
                <c:pt idx="1">
                  <c:v>BRAM</c:v>
                </c:pt>
                <c:pt idx="2">
                  <c:v>DSP</c:v>
                </c:pt>
                <c:pt idx="3">
                  <c:v>FF</c:v>
                </c:pt>
                <c:pt idx="4">
                  <c:v>LUT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 c:formatCode="0%">
                  <c:v>0.13</c:v>
                </c:pt>
                <c:pt idx="2" c:formatCode="0%">
                  <c:v>0.29</c:v>
                </c:pt>
                <c:pt idx="3" c:formatCode="0%">
                  <c:v>0.26</c:v>
                </c:pt>
                <c:pt idx="4" c:formatCode="0%">
                  <c:v>0.75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25027439"/>
        <c:axId val="1625038479"/>
      </c:barChart>
      <c:catAx>
        <c:axId val="1625027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5038479"/>
        <c:crosses val="autoZero"/>
        <c:auto val="1"/>
        <c:lblAlgn val="ctr"/>
        <c:lblOffset val="100"/>
        <c:noMultiLvlLbl val="0"/>
      </c:catAx>
      <c:valAx>
        <c:axId val="1625038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5027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2613223138525"/>
          <c:y val="0.787611457115199"/>
          <c:w val="0.375146681141723"/>
          <c:h val="0.202179574547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3206328-62ab-452c-86e3-519263ac7fb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时序指标</a:t>
            </a:r>
            <a:endParaRPr lang="zh-CN" altLang="en-US" dirty="0"/>
          </a:p>
        </c:rich>
      </c:tx>
      <c:layout>
        <c:manualLayout>
          <c:xMode val="edge"/>
          <c:yMode val="edge"/>
          <c:x val="0.313800552575337"/>
          <c:y val="0.0081463458226367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8121401558932"/>
          <c:y val="0.134026175543496"/>
          <c:w val="0.667592016307229"/>
          <c:h val="0.6168703627133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KF（Xilinx）优化前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21200766239454e-7"/>
                  <c:y val="0.0051587430539758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554417600503"/>
                      <c:h val="0.073460501088616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EstimatedClockPeriod（ns）</c:v>
                </c:pt>
              </c:strCache>
            </c:strRef>
          </c:cat>
          <c:val>
            <c:numRef>
              <c:f>Sheet1!$B$2</c:f>
              <c:numCache>
                <c:formatCode>0.00_);[Red]\(0.00\)</c:formatCode>
                <c:ptCount val="1"/>
                <c:pt idx="0">
                  <c:v>18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4289375"/>
        <c:axId val="1894309055"/>
      </c:barChart>
      <c:catAx>
        <c:axId val="1894289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94309055"/>
        <c:crosses val="autoZero"/>
        <c:auto val="1"/>
        <c:lblAlgn val="ctr"/>
        <c:lblOffset val="100"/>
        <c:noMultiLvlLbl val="0"/>
      </c:catAx>
      <c:valAx>
        <c:axId val="189430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94289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0375069151004728"/>
          <c:y val="0.860609469794427"/>
          <c:w val="0.985547586352245"/>
          <c:h val="0.1214258101381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3850acb-c2dd-4555-9cd9-48b7d33083e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性能指标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255096734242"/>
          <c:y val="0.133015800251273"/>
          <c:w val="0.813892364524861"/>
          <c:h val="0.6136958743865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KF(Xilinx)优化前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136718792051794"/>
                  <c:y val="0.011606854807385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Latency (cycles)</c:v>
                </c:pt>
                <c:pt idx="1">
                  <c:v>Latency (ns)</c:v>
                </c:pt>
                <c:pt idx="2">
                  <c:v>T_exec（ns）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1458</c:v>
                </c:pt>
                <c:pt idx="1">
                  <c:v>29160</c:v>
                </c:pt>
                <c:pt idx="2" c:formatCode="0_);[Red]\(0\)">
                  <c:v>25326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UKF(本团队)优化后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164062550462153"/>
                  <c:y val="0.0087051411055392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Latency (cycles)</c:v>
                </c:pt>
                <c:pt idx="1">
                  <c:v>Latency (ns)</c:v>
                </c:pt>
                <c:pt idx="2">
                  <c:v>T_exec（ns）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960</c:v>
                </c:pt>
                <c:pt idx="1">
                  <c:v>9600</c:v>
                </c:pt>
                <c:pt idx="2" c:formatCode="0_);[Red]\(0\)">
                  <c:v>10648.176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77545607"/>
        <c:axId val="153468816"/>
      </c:barChart>
      <c:catAx>
        <c:axId val="97754560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3468816"/>
        <c:crosses val="autoZero"/>
        <c:auto val="1"/>
        <c:lblAlgn val="ctr"/>
        <c:lblOffset val="100"/>
        <c:noMultiLvlLbl val="0"/>
      </c:catAx>
      <c:valAx>
        <c:axId val="15346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7545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4048495510685"/>
          <c:y val="0.822192360287867"/>
          <c:w val="0.46004270368261"/>
          <c:h val="0.161456372025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f5b5db4-6d0a-47ae-bf87-7c290e75b36d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资源利用</a:t>
            </a:r>
            <a:endParaRPr lang="zh-CN" altLang="en-US" dirty="0"/>
          </a:p>
        </c:rich>
      </c:tx>
      <c:layout>
        <c:manualLayout>
          <c:xMode val="edge"/>
          <c:yMode val="edge"/>
          <c:x val="0.421272014092516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1641592950245"/>
          <c:y val="0.0633767931259077"/>
          <c:w val="0.887985080943353"/>
          <c:h val="0.6749000731257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KF(Xilinx)优化前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0.0133645720558795"/>
                  <c:y val="0.008564678949300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26729144111759"/>
                  <c:y val="0.014274464915500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801874323352769"/>
                  <c:y val="0.008564678949300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106916576447036"/>
                  <c:y val="0.0057097859662003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Slack</c:v>
                </c:pt>
                <c:pt idx="1">
                  <c:v>BRAM</c:v>
                </c:pt>
                <c:pt idx="2">
                  <c:v>DSP</c:v>
                </c:pt>
                <c:pt idx="3">
                  <c:v>FF</c:v>
                </c:pt>
                <c:pt idx="4">
                  <c:v>LUT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 c:formatCode="0%">
                  <c:v>0.13</c:v>
                </c:pt>
                <c:pt idx="2" c:formatCode="0%">
                  <c:v>0.29</c:v>
                </c:pt>
                <c:pt idx="3" c:formatCode="0%">
                  <c:v>0.26</c:v>
                </c:pt>
                <c:pt idx="4" c:formatCode="0%">
                  <c:v>0.75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UKF(本团队)优化后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0.0133645720558794"/>
                  <c:y val="0.0028548929831000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60374864670552"/>
                  <c:y val="0.0028548929831001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Slack</c:v>
                </c:pt>
                <c:pt idx="1">
                  <c:v>BRAM</c:v>
                </c:pt>
                <c:pt idx="2">
                  <c:v>DSP</c:v>
                </c:pt>
                <c:pt idx="3">
                  <c:v>FF</c:v>
                </c:pt>
                <c:pt idx="4">
                  <c:v>LUT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0.16</c:v>
                </c:pt>
                <c:pt idx="1">
                  <c:v>0</c:v>
                </c:pt>
                <c:pt idx="2" c:formatCode="0%">
                  <c:v>0.43</c:v>
                </c:pt>
                <c:pt idx="3" c:formatCode="0%">
                  <c:v>0.28</c:v>
                </c:pt>
                <c:pt idx="4" c:formatCode="0%">
                  <c:v>0.53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25027439"/>
        <c:axId val="1625038479"/>
      </c:barChart>
      <c:catAx>
        <c:axId val="1625027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5038479"/>
        <c:crosses val="autoZero"/>
        <c:auto val="1"/>
        <c:lblAlgn val="ctr"/>
        <c:lblOffset val="100"/>
        <c:noMultiLvlLbl val="0"/>
      </c:catAx>
      <c:valAx>
        <c:axId val="1625038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5027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2613223138525"/>
          <c:y val="0.787611457115199"/>
          <c:w val="0.375146681141723"/>
          <c:h val="0.202179574547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3206328-62ab-452c-86e3-519263ac7fb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时序指标</a:t>
            </a:r>
            <a:endParaRPr lang="zh-CN" altLang="en-US" dirty="0"/>
          </a:p>
        </c:rich>
      </c:tx>
      <c:layout>
        <c:manualLayout>
          <c:xMode val="edge"/>
          <c:yMode val="edge"/>
          <c:x val="0.313800552575337"/>
          <c:y val="0.0081463458226367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8121401558932"/>
          <c:y val="0.134026175543496"/>
          <c:w val="0.667592016307229"/>
          <c:h val="0.6168703627133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KF（Xilinx）优化前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21200766239454e-7"/>
                  <c:y val="0.0051587430539758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554417600503"/>
                      <c:h val="0.073460501088616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EstimatedClockPeriod（ns）</c:v>
                </c:pt>
              </c:strCache>
            </c:strRef>
          </c:cat>
          <c:val>
            <c:numRef>
              <c:f>Sheet1!$B$2</c:f>
              <c:numCache>
                <c:formatCode>0.00_);[Red]\(0.00\)</c:formatCode>
                <c:ptCount val="1"/>
                <c:pt idx="0">
                  <c:v>18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UKF (本团队) 优化后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116961326323021"/>
                  <c:y val="0.0077381145809637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EstimatedClockPeriod（ns）</c:v>
                </c:pt>
              </c:strCache>
            </c:strRef>
          </c:cat>
          <c:val>
            <c:numRef>
              <c:f>Sheet1!$D$2</c:f>
              <c:numCache>
                <c:formatCode>0.00_);[Red]\(0.00\)</c:formatCode>
                <c:ptCount val="1"/>
                <c:pt idx="0">
                  <c:v>8.844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4289375"/>
        <c:axId val="1894309055"/>
      </c:barChart>
      <c:catAx>
        <c:axId val="1894289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94309055"/>
        <c:crosses val="autoZero"/>
        <c:auto val="1"/>
        <c:lblAlgn val="ctr"/>
        <c:lblOffset val="100"/>
        <c:noMultiLvlLbl val="0"/>
      </c:catAx>
      <c:valAx>
        <c:axId val="189430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94289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0375069151004728"/>
          <c:y val="0.860609469794427"/>
          <c:w val="0.985547586352245"/>
          <c:h val="0.1214258101381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3850acb-c2dd-4555-9cd9-48b7d33083e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2.xml"/><Relationship Id="rId7" Type="http://schemas.openxmlformats.org/officeDocument/2006/relationships/image" Target="../media/image4.png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image" Target="../media/image6.jpeg"/><Relationship Id="rId2" Type="http://schemas.openxmlformats.org/officeDocument/2006/relationships/tags" Target="../tags/tag168.xml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4.xml"/><Relationship Id="rId4" Type="http://schemas.openxmlformats.org/officeDocument/2006/relationships/image" Target="../media/image3.png"/><Relationship Id="rId3" Type="http://schemas.openxmlformats.org/officeDocument/2006/relationships/image" Target="../media/image4.png"/><Relationship Id="rId2" Type="http://schemas.openxmlformats.org/officeDocument/2006/relationships/tags" Target="../tags/tag173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6" Type="http://schemas.openxmlformats.org/officeDocument/2006/relationships/tags" Target="../tags/tag17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4.png"/><Relationship Id="rId2" Type="http://schemas.openxmlformats.org/officeDocument/2006/relationships/tags" Target="../tags/tag179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4.xml"/><Relationship Id="rId5" Type="http://schemas.openxmlformats.org/officeDocument/2006/relationships/image" Target="../media/image23.png"/><Relationship Id="rId4" Type="http://schemas.openxmlformats.org/officeDocument/2006/relationships/tags" Target="../tags/tag183.xml"/><Relationship Id="rId3" Type="http://schemas.openxmlformats.org/officeDocument/2006/relationships/image" Target="../media/image4.png"/><Relationship Id="rId2" Type="http://schemas.openxmlformats.org/officeDocument/2006/relationships/tags" Target="../tags/tag182.xml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tags" Target="../tags/tag12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GIF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image" Target="../media/image6.jpeg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4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tags" Target="../tags/tag145.xml"/><Relationship Id="rId4" Type="http://schemas.openxmlformats.org/officeDocument/2006/relationships/image" Target="../media/image4.png"/><Relationship Id="rId3" Type="http://schemas.openxmlformats.org/officeDocument/2006/relationships/tags" Target="../tags/tag144.xml"/><Relationship Id="rId2" Type="http://schemas.openxmlformats.org/officeDocument/2006/relationships/image" Target="../media/image6.jpe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image" Target="../media/image4.png"/><Relationship Id="rId5" Type="http://schemas.openxmlformats.org/officeDocument/2006/relationships/tags" Target="../tags/tag147.xml"/><Relationship Id="rId4" Type="http://schemas.openxmlformats.org/officeDocument/2006/relationships/image" Target="../media/image6.jpe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image" Target="../media/image4.png"/><Relationship Id="rId5" Type="http://schemas.openxmlformats.org/officeDocument/2006/relationships/tags" Target="../tags/tag151.xml"/><Relationship Id="rId4" Type="http://schemas.openxmlformats.org/officeDocument/2006/relationships/image" Target="../media/image6.jpeg"/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image" Target="../media/image4.png"/><Relationship Id="rId5" Type="http://schemas.openxmlformats.org/officeDocument/2006/relationships/tags" Target="../tags/tag155.xml"/><Relationship Id="rId4" Type="http://schemas.openxmlformats.org/officeDocument/2006/relationships/image" Target="../media/image6.jpeg"/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image" Target="../media/image4.png"/><Relationship Id="rId5" Type="http://schemas.openxmlformats.org/officeDocument/2006/relationships/tags" Target="../tags/tag159.xml"/><Relationship Id="rId4" Type="http://schemas.openxmlformats.org/officeDocument/2006/relationships/image" Target="../media/image6.jpeg"/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.xml"/><Relationship Id="rId1" Type="http://schemas.openxmlformats.org/officeDocument/2006/relationships/chart" Target="../charts/chart1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GIF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tags" Target="../tags/tag164.xml"/><Relationship Id="rId3" Type="http://schemas.openxmlformats.org/officeDocument/2006/relationships/image" Target="../media/image4.png"/><Relationship Id="rId2" Type="http://schemas.openxmlformats.org/officeDocument/2006/relationships/tags" Target="../tags/tag163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67.xml"/><Relationship Id="rId10" Type="http://schemas.openxmlformats.org/officeDocument/2006/relationships/image" Target="../media/image16.GIF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2320" y="1875155"/>
            <a:ext cx="112102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00" dirty="0">
                <a:solidFill>
                  <a:srgbClr val="142DA8"/>
                </a:solidFill>
                <a:latin typeface="方正清仿宋 简 Bold" panose="02000800000000000000" charset="-122"/>
                <a:ea typeface="方正清仿宋 简 Bold" panose="02000800000000000000" charset="-122"/>
              </a:rPr>
              <a:t>第八届全国大学生嵌入式芯片与系统设计竞赛</a:t>
            </a:r>
            <a:endParaRPr lang="zh-CN" altLang="en-US" sz="4200" dirty="0">
              <a:solidFill>
                <a:srgbClr val="142DA8"/>
              </a:solidFill>
              <a:latin typeface="方正清仿宋 简 Bold" panose="02000800000000000000" charset="-122"/>
              <a:ea typeface="方正清仿宋 简 Bold" panose="02000800000000000000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990839" y="4112260"/>
            <a:ext cx="10186049" cy="1101725"/>
            <a:chOff x="1798" y="6366"/>
            <a:chExt cx="15720" cy="1735"/>
          </a:xfrm>
        </p:grpSpPr>
        <p:sp>
          <p:nvSpPr>
            <p:cNvPr id="11" name="圆角矩形 10"/>
            <p:cNvSpPr/>
            <p:nvPr/>
          </p:nvSpPr>
          <p:spPr>
            <a:xfrm>
              <a:off x="1798" y="6366"/>
              <a:ext cx="15720" cy="1735"/>
            </a:xfrm>
            <a:prstGeom prst="roundRect">
              <a:avLst>
                <a:gd name="adj" fmla="val 15518"/>
              </a:avLst>
            </a:prstGeom>
            <a:solidFill>
              <a:schemeClr val="bg1"/>
            </a:solidFill>
            <a:ln w="25400">
              <a:solidFill>
                <a:srgbClr val="142DA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tIns="144145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25" y="6503"/>
              <a:ext cx="15670" cy="14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sz="3000" b="1" dirty="0">
                  <a:solidFill>
                    <a:srgbClr val="142DA8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面向平方根无迹卡尔曼滤波器的硬件加速实现：集成</a:t>
              </a:r>
              <a:r>
                <a:rPr lang="en-US" altLang="zh-CN" sz="3000" b="1" dirty="0">
                  <a:solidFill>
                    <a:srgbClr val="142DA8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Cholesky</a:t>
              </a:r>
              <a:r>
                <a:rPr lang="zh-CN" altLang="en-US" sz="3000" b="1" dirty="0">
                  <a:solidFill>
                    <a:srgbClr val="142DA8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算子及其在</a:t>
              </a:r>
              <a:r>
                <a:rPr lang="en-US" altLang="zh-CN" sz="3000" b="1" dirty="0">
                  <a:solidFill>
                    <a:srgbClr val="142DA8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PYNQ-Z2</a:t>
              </a:r>
              <a:r>
                <a:rPr lang="zh-CN" altLang="en-US" sz="3000" b="1" dirty="0">
                  <a:solidFill>
                    <a:srgbClr val="142DA8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平台的系统设计</a:t>
              </a:r>
              <a:endParaRPr lang="zh-CN" altLang="en-US" sz="3000" b="1" dirty="0">
                <a:solidFill>
                  <a:srgbClr val="142DA8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838133" y="2765908"/>
            <a:ext cx="6664325" cy="6630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17500" dist="63500" dir="552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AMD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命题式基础赛道决赛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圆角矩形 15"/>
          <p:cNvSpPr/>
          <p:nvPr/>
        </p:nvSpPr>
        <p:spPr>
          <a:xfrm>
            <a:off x="782320" y="6057900"/>
            <a:ext cx="2192020" cy="419100"/>
          </a:xfrm>
          <a:prstGeom prst="roundRect">
            <a:avLst>
              <a:gd name="adj" fmla="val 50000"/>
            </a:avLst>
          </a:prstGeom>
          <a:solidFill>
            <a:srgbClr val="004C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2025</a:t>
            </a:r>
            <a:r>
              <a:rPr lang="zh-CN" altLang="en-US" sz="1400" dirty="0"/>
              <a:t>年</a:t>
            </a:r>
            <a:r>
              <a:rPr lang="en-US" altLang="zh-CN" sz="1400" dirty="0"/>
              <a:t>11</a:t>
            </a:r>
            <a:r>
              <a:rPr lang="zh-CN" altLang="en-US" sz="1400" dirty="0"/>
              <a:t>月</a:t>
            </a:r>
            <a:r>
              <a:rPr lang="en-US" altLang="zh-CN" sz="1400" dirty="0"/>
              <a:t>29</a:t>
            </a:r>
            <a:r>
              <a:rPr lang="zh-CN" altLang="en-US" sz="1400" dirty="0"/>
              <a:t>日</a:t>
            </a:r>
            <a:endParaRPr lang="zh-CN" altLang="en-US" sz="1400" dirty="0"/>
          </a:p>
        </p:txBody>
      </p:sp>
      <p:pic>
        <p:nvPicPr>
          <p:cNvPr id="4" name="图片 3" descr="500e1af7ccb5ae0992d17f04173e3c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8" y="304483"/>
            <a:ext cx="2027555" cy="1010285"/>
          </a:xfrm>
          <a:prstGeom prst="rect">
            <a:avLst/>
          </a:prstGeom>
        </p:spPr>
      </p:pic>
      <p:pic>
        <p:nvPicPr>
          <p:cNvPr id="6" name="图片 5" descr="ChatGPT Image 2025年11月22日 21_18_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15" y="57150"/>
            <a:ext cx="1918335" cy="191833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C:/Users/lenovo/Desktop/背景ppt.png背景ppt"/>
          <p:cNvPicPr>
            <a:picLocks noChangeAspect="1"/>
          </p:cNvPicPr>
          <p:nvPr/>
        </p:nvPicPr>
        <p:blipFill>
          <a:blip r:embed="rId1">
            <a:alphaModFix amt="67000"/>
          </a:blip>
          <a:srcRect l="3296" r="3296"/>
          <a:stretch>
            <a:fillRect/>
          </a:stretch>
        </p:blipFill>
        <p:spPr>
          <a:xfrm>
            <a:off x="-620395" y="12065"/>
            <a:ext cx="12813030" cy="685863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11760" y="180340"/>
            <a:ext cx="568325" cy="539750"/>
          </a:xfrm>
          <a:prstGeom prst="rect">
            <a:avLst/>
          </a:prstGeom>
          <a:solidFill>
            <a:srgbClr val="002060">
              <a:alpha val="10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HarmonyOS Sans SC Black" panose="00000A00000000000000" charset="-122"/>
                <a:ea typeface="HarmonyOS Sans SC Black" panose="00000A00000000000000" charset="-122"/>
              </a:rPr>
              <a:t>5</a:t>
            </a:r>
            <a:endParaRPr lang="en-US" altLang="zh-CN" sz="24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grpSp>
        <p:nvGrpSpPr>
          <p:cNvPr id="9" name="Group 2"/>
          <p:cNvGrpSpPr/>
          <p:nvPr/>
        </p:nvGrpSpPr>
        <p:grpSpPr>
          <a:xfrm>
            <a:off x="-558165" y="-62230"/>
            <a:ext cx="12750800" cy="862965"/>
            <a:chOff x="0" y="0"/>
            <a:chExt cx="876208" cy="2709333"/>
          </a:xfrm>
          <a:blipFill>
            <a:blip r:embed="rId3"/>
            <a:tile tx="0" ty="0" sx="100000" sy="100000" flip="none" algn="tl"/>
          </a:blipFill>
        </p:grpSpPr>
        <p:sp>
          <p:nvSpPr>
            <p:cNvPr id="11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9" name="TextBox 37"/>
          <p:cNvSpPr txBox="1"/>
          <p:nvPr/>
        </p:nvSpPr>
        <p:spPr>
          <a:xfrm>
            <a:off x="5038090" y="309880"/>
            <a:ext cx="7673975" cy="41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endParaRPr lang="zh-CN" altLang="en-US" sz="2400" b="1" spc="499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思源黑体 Medium" panose="020B0600000000000000" charset="-122"/>
            </a:endParaRPr>
          </a:p>
        </p:txBody>
      </p:sp>
      <p:sp>
        <p:nvSpPr>
          <p:cNvPr id="30" name="矩形 29"/>
          <p:cNvSpPr/>
          <p:nvPr>
            <p:custDataLst>
              <p:tags r:id="rId4"/>
            </p:custDataLst>
          </p:nvPr>
        </p:nvSpPr>
        <p:spPr>
          <a:xfrm>
            <a:off x="111760" y="180340"/>
            <a:ext cx="568325" cy="539750"/>
          </a:xfrm>
          <a:prstGeom prst="rect">
            <a:avLst/>
          </a:prstGeom>
          <a:solidFill>
            <a:srgbClr val="9545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HarmonyOS Sans SC Black" panose="00000A00000000000000" charset="-122"/>
                <a:ea typeface="HarmonyOS Sans SC Black" panose="00000A00000000000000" charset="-122"/>
              </a:rPr>
              <a:t>4</a:t>
            </a:r>
            <a:endParaRPr lang="en-US" altLang="zh-CN" sz="24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31" name="组合 33"/>
          <p:cNvSpPr/>
          <p:nvPr/>
        </p:nvSpPr>
        <p:spPr>
          <a:xfrm>
            <a:off x="680085" y="180340"/>
            <a:ext cx="3815080" cy="53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仿宋_GB2312" panose="02000000000000000000" charset="-122"/>
                <a:sym typeface="方正仿宋_GB2312" panose="02000000000000000000" charset="-122"/>
              </a:rPr>
              <a:t>结论与总结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33" name="矩形 32"/>
          <p:cNvSpPr/>
          <p:nvPr>
            <p:custDataLst>
              <p:tags r:id="rId5"/>
            </p:custDataLst>
          </p:nvPr>
        </p:nvSpPr>
        <p:spPr>
          <a:xfrm>
            <a:off x="111760" y="180340"/>
            <a:ext cx="568325" cy="539750"/>
          </a:xfrm>
          <a:prstGeom prst="rect">
            <a:avLst/>
          </a:prstGeom>
          <a:solidFill>
            <a:srgbClr val="002060">
              <a:alpha val="10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HarmonyOS Sans SC Black" panose="00000A00000000000000" charset="-122"/>
                <a:ea typeface="HarmonyOS Sans SC Black" panose="00000A00000000000000" charset="-122"/>
              </a:rPr>
              <a:t>5</a:t>
            </a:r>
            <a:endParaRPr lang="en-US" altLang="zh-CN" sz="24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11760" y="180340"/>
            <a:ext cx="568325" cy="539750"/>
          </a:xfrm>
          <a:prstGeom prst="rect">
            <a:avLst/>
          </a:prstGeom>
          <a:solidFill>
            <a:srgbClr val="0070C0">
              <a:alpha val="10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HarmonyOS Sans SC Black" panose="00000A00000000000000" charset="-122"/>
                <a:ea typeface="HarmonyOS Sans SC Black" panose="00000A00000000000000" charset="-122"/>
              </a:rPr>
              <a:t>6</a:t>
            </a:r>
            <a:endParaRPr lang="en-US" altLang="zh-CN" sz="2400" b="1" dirty="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18" name="请勿抄袭搬运！盗版必究！微信DAJU_PPT-1"/>
          <p:cNvSpPr/>
          <p:nvPr/>
        </p:nvSpPr>
        <p:spPr>
          <a:xfrm>
            <a:off x="181610" y="1153795"/>
            <a:ext cx="11870055" cy="479298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9260000" scaled="0"/>
          </a:gradFill>
          <a:ln w="12700" cap="flat" cmpd="sng" algn="ctr">
            <a:solidFill>
              <a:schemeClr val="accent1">
                <a:alpha val="2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610" y="1153795"/>
            <a:ext cx="11750040" cy="51517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266700" algn="l" defTabSz="26670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latin typeface="Times New Roman" panose="02020603050405020304"/>
              <a:ea typeface="方正仿宋_GB2312" panose="020000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0050" y="1325245"/>
            <a:ext cx="108362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本团队根据初赛算子</a:t>
            </a:r>
            <a:r>
              <a:rPr lang="en-US" altLang="zh-CN" sz="2800" dirty="0"/>
              <a:t>Cholesky</a:t>
            </a:r>
            <a:r>
              <a:rPr lang="zh-CN" altLang="en-US" sz="2800" dirty="0"/>
              <a:t>进行扩展，结合经典论文的数学流程重构了平方根无迹卡尔曼滤波器算子（</a:t>
            </a:r>
            <a:r>
              <a:rPr lang="en-US" altLang="zh-CN" sz="2800" dirty="0"/>
              <a:t>SR-UKF</a:t>
            </a:r>
            <a:r>
              <a:rPr lang="zh-CN" altLang="en-US" sz="2800" dirty="0"/>
              <a:t>），填补</a:t>
            </a:r>
            <a:r>
              <a:rPr lang="en-US" altLang="zh-CN" sz="2800" dirty="0"/>
              <a:t>Xilinx</a:t>
            </a:r>
            <a:r>
              <a:rPr lang="zh-CN" altLang="en-US" sz="2800" dirty="0"/>
              <a:t>在</a:t>
            </a:r>
            <a:r>
              <a:rPr lang="en-US" altLang="zh-CN" sz="2800" dirty="0"/>
              <a:t>UKF</a:t>
            </a:r>
            <a:r>
              <a:rPr lang="zh-CN" altLang="en-US" sz="2800" dirty="0"/>
              <a:t>类非线性状态估计算法的空白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利用大语言模型（</a:t>
            </a:r>
            <a:r>
              <a:rPr lang="en-US" altLang="zh-CN" sz="2800" dirty="0"/>
              <a:t>LLM</a:t>
            </a:r>
            <a:r>
              <a:rPr lang="zh-CN" altLang="en-US" sz="2800" dirty="0"/>
              <a:t>）的结构化</a:t>
            </a:r>
            <a:r>
              <a:rPr lang="en-US" altLang="zh-CN" sz="2800" dirty="0"/>
              <a:t>Prompt</a:t>
            </a:r>
            <a:r>
              <a:rPr lang="zh-CN" altLang="en-US" sz="2800" dirty="0"/>
              <a:t>设计，同策略优化官方</a:t>
            </a:r>
            <a:r>
              <a:rPr lang="en-US" altLang="zh-CN" sz="2800" dirty="0"/>
              <a:t> KF </a:t>
            </a:r>
            <a:r>
              <a:rPr lang="zh-CN" altLang="en-US" sz="2800" dirty="0"/>
              <a:t>后，通过柱状图对比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dirty="0">
                <a:sym typeface="+mn-ea"/>
              </a:rPr>
              <a:t>UKF/KF </a:t>
            </a:r>
            <a:r>
              <a:rPr lang="zh-CN" altLang="en-US" sz="2800" dirty="0">
                <a:sym typeface="+mn-ea"/>
              </a:rPr>
              <a:t>性能相当，但</a:t>
            </a:r>
            <a:r>
              <a:rPr lang="en-US" altLang="zh-CN" sz="2800" dirty="0">
                <a:sym typeface="+mn-ea"/>
              </a:rPr>
              <a:t> LUT </a:t>
            </a:r>
            <a:r>
              <a:rPr lang="zh-CN" altLang="en-US" sz="2800" dirty="0">
                <a:sym typeface="+mn-ea"/>
              </a:rPr>
              <a:t>更少、延迟更低，为多</a:t>
            </a:r>
            <a:r>
              <a:rPr lang="en-US" altLang="zh-CN" sz="2800" dirty="0">
                <a:sym typeface="+mn-ea"/>
              </a:rPr>
              <a:t> IP </a:t>
            </a:r>
            <a:r>
              <a:rPr lang="zh-CN" altLang="en-US" sz="2800" dirty="0">
                <a:sym typeface="+mn-ea"/>
              </a:rPr>
              <a:t>级联留足</a:t>
            </a:r>
            <a:r>
              <a:rPr lang="en-US" altLang="zh-CN" sz="2800" dirty="0">
                <a:sym typeface="+mn-ea"/>
              </a:rPr>
              <a:t> PL </a:t>
            </a:r>
            <a:r>
              <a:rPr lang="zh-CN" altLang="en-US" sz="2800" dirty="0">
                <a:sym typeface="+mn-ea"/>
              </a:rPr>
              <a:t>空间</a:t>
            </a:r>
            <a:endParaRPr lang="zh-CN" altLang="en-US" sz="2800" dirty="0">
              <a:sym typeface="+mn-ea"/>
            </a:endParaRPr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将</a:t>
            </a:r>
            <a:r>
              <a:rPr lang="en-US" altLang="zh-CN" sz="2800" dirty="0"/>
              <a:t>IP</a:t>
            </a:r>
            <a:r>
              <a:rPr lang="zh-CN" altLang="en-US" sz="2800" dirty="0"/>
              <a:t>核嵌入</a:t>
            </a:r>
            <a:r>
              <a:rPr lang="en-US" altLang="zh-CN" sz="2800" dirty="0"/>
              <a:t>PL</a:t>
            </a:r>
            <a:r>
              <a:rPr lang="zh-CN" altLang="en-US" sz="2800" dirty="0"/>
              <a:t>端，通过多路视频输入进行测试。经验证，功能，精度符合预期，与纯软件实现保持一致</a:t>
            </a:r>
            <a:endParaRPr lang="zh-CN" altLang="en-US" sz="2800" dirty="0"/>
          </a:p>
          <a:p>
            <a:endParaRPr lang="en-US" altLang="zh-CN" sz="2800" dirty="0"/>
          </a:p>
        </p:txBody>
      </p:sp>
      <p:pic>
        <p:nvPicPr>
          <p:cNvPr id="7" name="图片 6" descr="ChatGPT Image 2025年11月22日 21_18_28"/>
          <p:cNvPicPr>
            <a:picLocks noChangeAspect="1"/>
          </p:cNvPicPr>
          <p:nvPr/>
        </p:nvPicPr>
        <p:blipFill>
          <a:blip r:embed="rId7"/>
          <a:srcRect b="35335"/>
          <a:stretch>
            <a:fillRect/>
          </a:stretch>
        </p:blipFill>
        <p:spPr>
          <a:xfrm>
            <a:off x="10723880" y="-52705"/>
            <a:ext cx="1468120" cy="9493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6990" y="30759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11760" y="2735580"/>
            <a:ext cx="568325" cy="539750"/>
          </a:xfrm>
          <a:prstGeom prst="rect">
            <a:avLst/>
          </a:prstGeom>
          <a:solidFill>
            <a:srgbClr val="002060">
              <a:alpha val="10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HarmonyOS Sans SC Black" panose="00000A00000000000000" charset="-122"/>
                <a:ea typeface="HarmonyOS Sans SC Black" panose="00000A00000000000000" charset="-122"/>
              </a:rPr>
              <a:t>5</a:t>
            </a:r>
            <a:endParaRPr lang="en-US" altLang="zh-CN" sz="24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20" name="请勿抄袭搬运！盗版必究！微信DAJU_PPT"/>
          <p:cNvSpPr/>
          <p:nvPr/>
        </p:nvSpPr>
        <p:spPr>
          <a:xfrm>
            <a:off x="0" y="1967230"/>
            <a:ext cx="12192000" cy="2712720"/>
          </a:xfrm>
          <a:prstGeom prst="roundRect">
            <a:avLst>
              <a:gd name="adj" fmla="val 0"/>
            </a:avLst>
          </a:prstGeom>
          <a:solidFill>
            <a:srgbClr val="0C69D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组合 33"/>
          <p:cNvSpPr/>
          <p:nvPr/>
        </p:nvSpPr>
        <p:spPr>
          <a:xfrm>
            <a:off x="4064000" y="2904490"/>
            <a:ext cx="6252845" cy="53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r>
              <a:rPr lang="zh-CN" altLang="en-US" sz="6000" dirty="0">
                <a:solidFill>
                  <a:schemeClr val="bg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仿宋_GB2312" panose="02000000000000000000" charset="-122"/>
                <a:sym typeface="方正仿宋_GB2312" panose="02000000000000000000" charset="-122"/>
              </a:rPr>
              <a:t>敬请批评指正</a:t>
            </a:r>
            <a:endParaRPr lang="zh-CN" altLang="en-US" sz="6000" dirty="0">
              <a:solidFill>
                <a:schemeClr val="bg1"/>
              </a:solidFill>
              <a:latin typeface="方正公文小标宋" panose="02000500000000000000" charset="-122"/>
              <a:ea typeface="方正公文小标宋" panose="020005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17" name="请勿抄袭搬运！盗版必究！微信DAJU_PPT"/>
          <p:cNvSpPr/>
          <p:nvPr/>
        </p:nvSpPr>
        <p:spPr>
          <a:xfrm>
            <a:off x="383281" y="1822046"/>
            <a:ext cx="3133898" cy="3133898"/>
          </a:xfrm>
          <a:prstGeom prst="ellipse">
            <a:avLst/>
          </a:prstGeom>
          <a:solidFill>
            <a:schemeClr val="bg1"/>
          </a:solidFill>
          <a:ln w="127000" cap="flat" cmpd="sng" algn="ctr">
            <a:solidFill>
              <a:schemeClr val="bg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ChatGPT Image 2025年11月22日 21_18_28"/>
          <p:cNvPicPr>
            <a:picLocks noChangeAspect="1"/>
          </p:cNvPicPr>
          <p:nvPr/>
        </p:nvPicPr>
        <p:blipFill>
          <a:blip r:embed="rId3"/>
          <a:srcRect l="17350" r="21583" b="40414"/>
          <a:stretch>
            <a:fillRect/>
          </a:stretch>
        </p:blipFill>
        <p:spPr>
          <a:xfrm>
            <a:off x="1045845" y="2426970"/>
            <a:ext cx="1758950" cy="1716405"/>
          </a:xfrm>
          <a:prstGeom prst="rect">
            <a:avLst/>
          </a:prstGeom>
        </p:spPr>
      </p:pic>
      <p:pic>
        <p:nvPicPr>
          <p:cNvPr id="2" name="图片 1" descr="500e1af7ccb5ae0992d17f04173e3c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18" y="304483"/>
            <a:ext cx="2027555" cy="101028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3974" y="44250"/>
            <a:ext cx="64643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zh-CN" sz="3200" b="1" dirty="0">
                <a:latin typeface="微软雅黑" panose="020B0503020204020204" charset="-122"/>
              </a:rPr>
              <a:t>LLM Prompt</a:t>
            </a:r>
            <a:r>
              <a:rPr lang="zh-CN" altLang="en-US" sz="3200" b="1" dirty="0">
                <a:latin typeface="微软雅黑" panose="020B0503020204020204" charset="-122"/>
              </a:rPr>
              <a:t>协同优化</a:t>
            </a:r>
            <a:r>
              <a:rPr lang="en-US" altLang="zh-CN" sz="3200" b="1" dirty="0" err="1">
                <a:latin typeface="微软雅黑" panose="020B0503020204020204" charset="-122"/>
              </a:rPr>
              <a:t>cholesky</a:t>
            </a:r>
            <a:endParaRPr lang="zh-CN" altLang="en-US" sz="3200" b="1" dirty="0">
              <a:latin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8232140" y="2349500"/>
            <a:ext cx="3286760" cy="17389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100" dirty="0">
                <a:latin typeface="微软雅黑" panose="020B0503020204020204" charset="-122"/>
              </a:rPr>
              <a:t>? </a:t>
            </a:r>
            <a:r>
              <a:rPr lang="zh-CN" altLang="en-US" sz="1100" dirty="0">
                <a:latin typeface="微软雅黑" panose="020B0503020204020204" charset="-122"/>
              </a:rPr>
              <a:t>总执行时间 </a:t>
            </a:r>
            <a:r>
              <a:rPr lang="en-US" altLang="zh-CN" sz="1100" dirty="0">
                <a:latin typeface="微软雅黑" panose="020B0503020204020204" charset="-122"/>
              </a:rPr>
              <a:t>(</a:t>
            </a:r>
            <a:r>
              <a:rPr lang="en-US" altLang="zh-CN" sz="1100" dirty="0" err="1">
                <a:latin typeface="微软雅黑" panose="020B0503020204020204" charset="-122"/>
              </a:rPr>
              <a:t>T_exec</a:t>
            </a:r>
            <a:r>
              <a:rPr lang="en-US" altLang="zh-CN" sz="1100" dirty="0">
                <a:latin typeface="微软雅黑" panose="020B0503020204020204" charset="-122"/>
              </a:rPr>
              <a:t>) ↓ 20.3%</a:t>
            </a:r>
            <a:endParaRPr lang="en-US" altLang="zh-CN" sz="1100" dirty="0">
              <a:latin typeface="微软雅黑" panose="020B050302020402020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1100" dirty="0">
                <a:latin typeface="微软雅黑" panose="020B0503020204020204" charset="-122"/>
              </a:rPr>
              <a:t>  - 11.8 </a:t>
            </a:r>
            <a:r>
              <a:rPr lang="en-US" altLang="zh-CN" sz="1100" dirty="0" err="1">
                <a:latin typeface="微软雅黑" panose="020B0503020204020204" charset="-122"/>
              </a:rPr>
              <a:t>μs</a:t>
            </a:r>
            <a:r>
              <a:rPr lang="en-US" altLang="zh-CN" sz="1100" dirty="0">
                <a:latin typeface="微软雅黑" panose="020B0503020204020204" charset="-122"/>
              </a:rPr>
              <a:t> ? 9.4 </a:t>
            </a:r>
            <a:r>
              <a:rPr lang="en-US" altLang="zh-CN" sz="1100" dirty="0" err="1">
                <a:latin typeface="微软雅黑" panose="020B0503020204020204" charset="-122"/>
              </a:rPr>
              <a:t>μs</a:t>
            </a:r>
            <a:endParaRPr lang="en-US" altLang="zh-CN" sz="1100" dirty="0">
              <a:latin typeface="微软雅黑" panose="020B050302020402020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1100" dirty="0">
                <a:latin typeface="微软雅黑" panose="020B0503020204020204" charset="-122"/>
              </a:rPr>
              <a:t>? </a:t>
            </a:r>
            <a:r>
              <a:rPr lang="zh-CN" altLang="en-US" sz="1100" dirty="0">
                <a:latin typeface="微软雅黑" panose="020B0503020204020204" charset="-122"/>
              </a:rPr>
              <a:t>执行周期 </a:t>
            </a:r>
            <a:r>
              <a:rPr lang="en-US" altLang="zh-CN" sz="1100" dirty="0">
                <a:latin typeface="微软雅黑" panose="020B0503020204020204" charset="-122"/>
              </a:rPr>
              <a:t>(Cycles) ↓ 19.8%</a:t>
            </a:r>
            <a:endParaRPr lang="en-US" altLang="zh-CN" sz="1100" dirty="0">
              <a:latin typeface="微软雅黑" panose="020B050302020402020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1100" dirty="0">
                <a:latin typeface="微软雅黑" panose="020B0503020204020204" charset="-122"/>
              </a:rPr>
              <a:t>  - 2103 ? 1687</a:t>
            </a:r>
            <a:endParaRPr lang="en-US" altLang="zh-CN" sz="1100" dirty="0">
              <a:latin typeface="微软雅黑" panose="020B050302020402020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1100" dirty="0">
                <a:latin typeface="微软雅黑" panose="020B0503020204020204" charset="-122"/>
              </a:rPr>
              <a:t>? </a:t>
            </a:r>
            <a:r>
              <a:rPr lang="zh-CN" altLang="en-US" sz="1100" dirty="0">
                <a:latin typeface="微软雅黑" panose="020B0503020204020204" charset="-122"/>
              </a:rPr>
              <a:t>关键结论</a:t>
            </a:r>
            <a:endParaRPr lang="zh-CN" altLang="en-US" sz="1100" dirty="0">
              <a:latin typeface="微软雅黑" panose="020B050302020402020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1100" dirty="0">
                <a:latin typeface="微软雅黑" panose="020B0503020204020204" charset="-122"/>
              </a:rPr>
              <a:t>  </a:t>
            </a:r>
            <a:r>
              <a:rPr lang="en-US" altLang="zh-CN" sz="1100" dirty="0">
                <a:latin typeface="微软雅黑" panose="020B0503020204020204" charset="-122"/>
              </a:rPr>
              <a:t>- </a:t>
            </a:r>
            <a:r>
              <a:rPr lang="zh-CN" altLang="en-US" sz="1100" dirty="0">
                <a:latin typeface="微软雅黑" panose="020B0503020204020204" charset="-122"/>
              </a:rPr>
              <a:t>打破传统工具优化上限</a:t>
            </a:r>
            <a:endParaRPr lang="zh-CN" altLang="en-US" sz="1100" dirty="0">
              <a:latin typeface="微软雅黑" panose="020B050302020402020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1100" dirty="0">
                <a:latin typeface="微软雅黑" panose="020B0503020204020204" charset="-122"/>
              </a:rPr>
              <a:t>  </a:t>
            </a:r>
            <a:r>
              <a:rPr lang="en-US" altLang="zh-CN" sz="1100" dirty="0">
                <a:latin typeface="微软雅黑" panose="020B0503020204020204" charset="-122"/>
              </a:rPr>
              <a:t>- </a:t>
            </a:r>
            <a:r>
              <a:rPr lang="zh-CN" altLang="en-US" sz="1100" dirty="0">
                <a:latin typeface="微软雅黑" panose="020B0503020204020204" charset="-122"/>
              </a:rPr>
              <a:t>验证“算法</a:t>
            </a:r>
            <a:r>
              <a:rPr lang="en-US" altLang="zh-CN" sz="1100" dirty="0">
                <a:latin typeface="微软雅黑" panose="020B0503020204020204" charset="-122"/>
              </a:rPr>
              <a:t>+</a:t>
            </a:r>
            <a:r>
              <a:rPr lang="zh-CN" altLang="en-US" sz="1100" dirty="0">
                <a:latin typeface="微软雅黑" panose="020B0503020204020204" charset="-122"/>
              </a:rPr>
              <a:t>硬件”双重优化价值</a:t>
            </a:r>
            <a:endParaRPr lang="zh-CN" altLang="en-US" sz="1100" dirty="0">
              <a:latin typeface="微软雅黑" panose="020B0503020204020204" charset="-122"/>
            </a:endParaRPr>
          </a:p>
        </p:txBody>
      </p:sp>
      <p:sp>
        <p:nvSpPr>
          <p:cNvPr id="13" name="箭头: 右 12"/>
          <p:cNvSpPr/>
          <p:nvPr>
            <p:custDataLst>
              <p:tags r:id="rId2"/>
            </p:custDataLst>
          </p:nvPr>
        </p:nvSpPr>
        <p:spPr>
          <a:xfrm>
            <a:off x="4642384" y="2126247"/>
            <a:ext cx="824431" cy="809458"/>
          </a:xfrm>
          <a:prstGeom prst="rightArrow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右 13"/>
          <p:cNvSpPr/>
          <p:nvPr>
            <p:custDataLst>
              <p:tags r:id="rId3"/>
            </p:custDataLst>
          </p:nvPr>
        </p:nvSpPr>
        <p:spPr>
          <a:xfrm>
            <a:off x="7863840" y="3473450"/>
            <a:ext cx="243840" cy="254000"/>
          </a:xfrm>
          <a:prstGeom prst="rightArrow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2" y="640113"/>
            <a:ext cx="4427162" cy="60133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735" y="717792"/>
            <a:ext cx="6464300" cy="3556000"/>
          </a:xfrm>
          <a:prstGeom prst="rect">
            <a:avLst/>
          </a:prstGeom>
        </p:spPr>
      </p:pic>
      <p:sp>
        <p:nvSpPr>
          <p:cNvPr id="18" name="箭头: 右 12"/>
          <p:cNvSpPr/>
          <p:nvPr>
            <p:custDataLst>
              <p:tags r:id="rId6"/>
            </p:custDataLst>
          </p:nvPr>
        </p:nvSpPr>
        <p:spPr>
          <a:xfrm rot="5400000">
            <a:off x="8421473" y="4439022"/>
            <a:ext cx="762894" cy="609968"/>
          </a:xfrm>
          <a:prstGeom prst="rightArrow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011" y="5125453"/>
            <a:ext cx="6096000" cy="15875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17780" y="-62230"/>
            <a:ext cx="12193270" cy="862965"/>
            <a:chOff x="0" y="0"/>
            <a:chExt cx="876208" cy="2709333"/>
          </a:xfrm>
          <a:blipFill>
            <a:blip r:embed="rId1"/>
            <a:tile tx="0" ty="0" sx="100000" sy="100000" flip="none" algn="tl"/>
          </a:blipFill>
        </p:grpSpPr>
        <p:sp>
          <p:nvSpPr>
            <p:cNvPr id="5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04470" y="137795"/>
            <a:ext cx="596900" cy="582295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+mn-cs"/>
            </a:endParaRPr>
          </a:p>
        </p:txBody>
      </p:sp>
      <p:sp>
        <p:nvSpPr>
          <p:cNvPr id="10" name="组合 33"/>
          <p:cNvSpPr/>
          <p:nvPr/>
        </p:nvSpPr>
        <p:spPr>
          <a:xfrm>
            <a:off x="8874262" y="188786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874CB">
                  <a:lumMod val="75000"/>
                </a:srgb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47" name="AutoShape 13"/>
          <p:cNvSpPr/>
          <p:nvPr/>
        </p:nvSpPr>
        <p:spPr>
          <a:xfrm rot="4560000" flipV="1">
            <a:off x="7374255" y="28956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13"/>
          <p:cNvSpPr/>
          <p:nvPr/>
        </p:nvSpPr>
        <p:spPr>
          <a:xfrm rot="4560000" flipV="1">
            <a:off x="8907145" y="30734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13"/>
          <p:cNvSpPr/>
          <p:nvPr/>
        </p:nvSpPr>
        <p:spPr>
          <a:xfrm rot="4560000" flipV="1">
            <a:off x="9648190" y="34671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图片 12" descr="ChatGPT Image 2025年11月22日 21_18_28"/>
          <p:cNvPicPr>
            <a:picLocks noChangeAspect="1"/>
          </p:cNvPicPr>
          <p:nvPr/>
        </p:nvPicPr>
        <p:blipFill>
          <a:blip r:embed="rId3"/>
          <a:srcRect b="35335"/>
          <a:stretch>
            <a:fillRect/>
          </a:stretch>
        </p:blipFill>
        <p:spPr>
          <a:xfrm>
            <a:off x="10723880" y="-52705"/>
            <a:ext cx="1468120" cy="94932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2352675" y="856615"/>
            <a:ext cx="6908800" cy="8115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相同维度的数据集分别测试软硬件</a:t>
            </a:r>
            <a:endParaRPr lang="zh-CN" altLang="en-US" sz="3200" dirty="0"/>
          </a:p>
        </p:txBody>
      </p:sp>
      <p:cxnSp>
        <p:nvCxnSpPr>
          <p:cNvPr id="36" name="直接箭头连接符 35"/>
          <p:cNvCxnSpPr/>
          <p:nvPr/>
        </p:nvCxnSpPr>
        <p:spPr>
          <a:xfrm flipH="1">
            <a:off x="1203960" y="1301741"/>
            <a:ext cx="1024890" cy="1143635"/>
          </a:xfrm>
          <a:prstGeom prst="straightConnector1">
            <a:avLst/>
          </a:prstGeom>
          <a:ln w="7620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028180" y="2036445"/>
            <a:ext cx="2233295" cy="4337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HLS(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硬件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352675" y="2036445"/>
            <a:ext cx="2233930" cy="4330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Python(</a:t>
            </a:r>
            <a:r>
              <a:rPr lang="zh-CN" altLang="en-US" sz="2400" dirty="0"/>
              <a:t>软件</a:t>
            </a:r>
            <a:r>
              <a:rPr lang="en-US" altLang="zh-CN" sz="2400" dirty="0"/>
              <a:t>)</a:t>
            </a:r>
            <a:endParaRPr lang="en-US" altLang="zh-CN" sz="2400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9385300" y="1325236"/>
            <a:ext cx="1026000" cy="1144800"/>
          </a:xfrm>
          <a:prstGeom prst="straightConnector1">
            <a:avLst/>
          </a:prstGeom>
          <a:ln w="7620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23849" y="6164580"/>
            <a:ext cx="110132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874C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结论：耗时低，且计算结果一致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874C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2" name="图片 1"/>
          <p:cNvPicPr/>
          <p:nvPr/>
        </p:nvPicPr>
        <p:blipFill>
          <a:blip r:embed="rId4"/>
          <a:srcRect r="51021"/>
          <a:stretch>
            <a:fillRect/>
          </a:stretch>
        </p:blipFill>
        <p:spPr>
          <a:xfrm>
            <a:off x="6943090" y="2662555"/>
            <a:ext cx="5209200" cy="1414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" y="2602230"/>
            <a:ext cx="5209540" cy="1414780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323850" y="123190"/>
            <a:ext cx="12349480" cy="521970"/>
          </a:xfrm>
          <a:prstGeom prst="rect">
            <a:avLst/>
          </a:prstGeom>
          <a:grp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gradFill flip="none" rotWithShape="1">
                  <a:gsLst>
                    <a:gs pos="100000">
                      <a:srgbClr val="6EB3FE"/>
                    </a:gs>
                    <a:gs pos="0">
                      <a:srgbClr val="F4F8FC"/>
                    </a:gs>
                  </a:gsLst>
                  <a:lin ang="5400000" scaled="0"/>
                  <a:tileRect/>
                </a:gradFill>
                <a:latin typeface="HarmonyOS Sans SC Black" panose="00000A00000000000000" charset="-122"/>
                <a:ea typeface="HarmonyOS Sans SC Black" panose="00000A00000000000000" charset="-122"/>
              </a:defRPr>
            </a:lvl1pPr>
          </a:lstStyle>
          <a:p>
            <a:pPr indent="457200" algn="l"/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测试硬件加速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上板运行软硬件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UKF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，记录运行时间</a:t>
            </a:r>
            <a:endParaRPr lang="zh-CN" altLang="en-US" sz="2800" b="1" spc="-10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03960" y="4415155"/>
            <a:ext cx="2233930" cy="7073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400" dirty="0"/>
              <a:t>平均耗时</a:t>
            </a:r>
            <a:r>
              <a:rPr lang="en-US" altLang="zh-CN" sz="2400" dirty="0"/>
              <a:t>15.510ms</a:t>
            </a:r>
            <a:endParaRPr lang="en-US" altLang="zh-CN" sz="2400" dirty="0"/>
          </a:p>
        </p:txBody>
      </p:sp>
      <p:sp>
        <p:nvSpPr>
          <p:cNvPr id="16" name="矩形 15"/>
          <p:cNvSpPr/>
          <p:nvPr/>
        </p:nvSpPr>
        <p:spPr>
          <a:xfrm>
            <a:off x="8542655" y="4415155"/>
            <a:ext cx="2233930" cy="7073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400" dirty="0"/>
              <a:t>平均耗时</a:t>
            </a:r>
            <a:r>
              <a:rPr lang="en-US" altLang="zh-CN" sz="2400" b="1" dirty="0">
                <a:solidFill>
                  <a:srgbClr val="FF0000"/>
                </a:solidFill>
              </a:rPr>
              <a:t>1.581ms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17780" y="-62230"/>
            <a:ext cx="12193270" cy="862965"/>
            <a:chOff x="0" y="0"/>
            <a:chExt cx="876208" cy="2709333"/>
          </a:xfrm>
          <a:blipFill>
            <a:blip r:embed="rId1"/>
            <a:tile tx="0" ty="0" sx="100000" sy="100000" flip="none" algn="tl"/>
          </a:blipFill>
        </p:grpSpPr>
        <p:sp>
          <p:nvSpPr>
            <p:cNvPr id="5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583308" y="267175"/>
            <a:ext cx="2086058" cy="41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zh-CN" altLang="en-US" sz="3200" b="1" spc="499" dirty="0">
                <a:gradFill>
                  <a:gsLst>
                    <a:gs pos="56000">
                      <a:srgbClr val="19494B"/>
                    </a:gs>
                    <a:gs pos="0">
                      <a:srgbClr val="80A5A4"/>
                    </a:gs>
                  </a:gsLst>
                  <a:lin ang="5400000" scaled="1"/>
                  <a:tileRect l="-100000" t="-100000"/>
                </a:gradFill>
                <a:effectLst>
                  <a:glow rad="63500">
                    <a:schemeClr val="accent4">
                      <a:lumMod val="40000"/>
                      <a:lumOff val="60000"/>
                      <a:alpha val="17000"/>
                    </a:schemeClr>
                  </a:glow>
                </a:effectLst>
                <a:latin typeface="方正公文小标宋" panose="02000500000000000000" charset="-122"/>
                <a:ea typeface="方正公文小标宋" panose="02000500000000000000" charset="-122"/>
                <a:cs typeface="思源黑体 Medium" panose="020B0600000000000000" charset="-122"/>
                <a:sym typeface="思源黑体 Medium" panose="020B0600000000000000" charset="-122"/>
              </a:rPr>
              <a:t>框架图</a:t>
            </a:r>
            <a:endParaRPr lang="zh-CN" altLang="en-US" sz="3200" b="1" spc="499" dirty="0">
              <a:gradFill>
                <a:gsLst>
                  <a:gs pos="56000">
                    <a:srgbClr val="19494B"/>
                  </a:gs>
                  <a:gs pos="0">
                    <a:srgbClr val="80A5A4"/>
                  </a:gs>
                </a:gsLst>
                <a:lin ang="5400000" scaled="1"/>
                <a:tileRect l="-100000" t="-100000"/>
              </a:gradFill>
              <a:effectLst>
                <a:glow rad="63500">
                  <a:schemeClr val="accent4">
                    <a:lumMod val="40000"/>
                    <a:lumOff val="60000"/>
                    <a:alpha val="17000"/>
                  </a:schemeClr>
                </a:glow>
              </a:effectLst>
              <a:latin typeface="方正公文小标宋" panose="02000500000000000000" charset="-122"/>
              <a:ea typeface="方正公文小标宋" panose="02000500000000000000" charset="-122"/>
              <a:cs typeface="思源黑体 Medium" panose="020B0600000000000000" charset="-122"/>
              <a:sym typeface="思源黑体 Medium" panose="020B0600000000000000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04470" y="137795"/>
            <a:ext cx="596900" cy="582295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HarmonyOS Sans SC Black" panose="00000A00000000000000" charset="-122"/>
                <a:ea typeface="HarmonyOS Sans SC Black" panose="00000A00000000000000" charset="-122"/>
              </a:rPr>
              <a:t>3</a:t>
            </a:r>
            <a:endParaRPr lang="en-US" altLang="zh-CN" sz="240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10" name="组合 33"/>
          <p:cNvSpPr/>
          <p:nvPr/>
        </p:nvSpPr>
        <p:spPr>
          <a:xfrm>
            <a:off x="685640" y="180250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仿宋_GB2312" panose="02000000000000000000" charset="-122"/>
                <a:sym typeface="方正仿宋_GB2312" panose="02000000000000000000" charset="-122"/>
              </a:rPr>
              <a:t>系统</a:t>
            </a:r>
            <a:r>
              <a:rPr lang="zh-CN" dirty="0">
                <a:solidFill>
                  <a:schemeClr val="accent1">
                    <a:lumMod val="75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仿宋_GB2312" panose="02000000000000000000" charset="-122"/>
                <a:sym typeface="方正仿宋_GB2312" panose="02000000000000000000" charset="-122"/>
              </a:rPr>
              <a:t>设计</a:t>
            </a:r>
            <a:endParaRPr lang="zh-CN" dirty="0">
              <a:solidFill>
                <a:schemeClr val="accent1">
                  <a:lumMod val="75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47" name="AutoShape 13"/>
          <p:cNvSpPr/>
          <p:nvPr/>
        </p:nvSpPr>
        <p:spPr>
          <a:xfrm rot="4560000" flipV="1">
            <a:off x="7374255" y="28956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13"/>
          <p:cNvSpPr/>
          <p:nvPr/>
        </p:nvSpPr>
        <p:spPr>
          <a:xfrm rot="4560000" flipV="1">
            <a:off x="8907145" y="30734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13"/>
          <p:cNvSpPr/>
          <p:nvPr/>
        </p:nvSpPr>
        <p:spPr>
          <a:xfrm rot="4560000" flipV="1">
            <a:off x="9648190" y="34671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图片 12" descr="ChatGPT Image 2025年11月22日 21_18_28"/>
          <p:cNvPicPr>
            <a:picLocks noChangeAspect="1"/>
          </p:cNvPicPr>
          <p:nvPr/>
        </p:nvPicPr>
        <p:blipFill>
          <a:blip r:embed="rId3"/>
          <a:srcRect b="35335"/>
          <a:stretch>
            <a:fillRect/>
          </a:stretch>
        </p:blipFill>
        <p:spPr>
          <a:xfrm>
            <a:off x="10891203" y="-45721"/>
            <a:ext cx="1468120" cy="949325"/>
          </a:xfrm>
          <a:prstGeom prst="rect">
            <a:avLst/>
          </a:prstGeom>
        </p:spPr>
      </p:pic>
      <p:grpSp>
        <p:nvGrpSpPr>
          <p:cNvPr id="14" name="请勿抄袭搬运！盗版必究！微信DAJU_PPT"/>
          <p:cNvGrpSpPr/>
          <p:nvPr/>
        </p:nvGrpSpPr>
        <p:grpSpPr>
          <a:xfrm>
            <a:off x="539115" y="1294130"/>
            <a:ext cx="11506835" cy="5350510"/>
            <a:chOff x="1122926" y="1724643"/>
            <a:chExt cx="7164608" cy="3975136"/>
          </a:xfrm>
        </p:grpSpPr>
        <p:sp>
          <p:nvSpPr>
            <p:cNvPr id="15" name="请勿抄袭搬运！盗版必究！微信DAJU_PPT-2"/>
            <p:cNvSpPr/>
            <p:nvPr/>
          </p:nvSpPr>
          <p:spPr>
            <a:xfrm>
              <a:off x="1122926" y="1724643"/>
              <a:ext cx="249109" cy="249109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请勿抄袭搬运！盗版必究！微信DAJU_PPT-1"/>
            <p:cNvSpPr/>
            <p:nvPr/>
          </p:nvSpPr>
          <p:spPr>
            <a:xfrm>
              <a:off x="1122926" y="1724643"/>
              <a:ext cx="7164608" cy="3975136"/>
            </a:xfrm>
            <a:prstGeom prst="roundRect">
              <a:avLst>
                <a:gd name="adj" fmla="val 0"/>
              </a:avLst>
            </a:prstGeom>
            <a:solidFill>
              <a:schemeClr val="accent1"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57200" algn="l"/>
              <a:endParaRPr lang="zh-CN" altLang="en-US" sz="3200"/>
            </a:p>
          </p:txBody>
        </p:sp>
        <p:sp>
          <p:nvSpPr>
            <p:cNvPr id="26" name="请勿抄袭搬运！盗版必究！微信DAJU_PPT-7"/>
            <p:cNvSpPr/>
            <p:nvPr/>
          </p:nvSpPr>
          <p:spPr>
            <a:xfrm>
              <a:off x="8038425" y="1724643"/>
              <a:ext cx="249109" cy="249109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请勿抄袭搬运！盗版必究！微信DAJU_PPT-8"/>
            <p:cNvSpPr/>
            <p:nvPr/>
          </p:nvSpPr>
          <p:spPr>
            <a:xfrm>
              <a:off x="1122926" y="5450670"/>
              <a:ext cx="249109" cy="249109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请勿抄袭搬运！盗版必究！微信DAJU_PPT-9"/>
            <p:cNvSpPr/>
            <p:nvPr/>
          </p:nvSpPr>
          <p:spPr>
            <a:xfrm>
              <a:off x="8038425" y="5450670"/>
              <a:ext cx="249109" cy="249109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形状"/>
          <p:cNvSpPr/>
          <p:nvPr>
            <p:custDataLst>
              <p:tags r:id="rId4"/>
            </p:custDataLst>
          </p:nvPr>
        </p:nvSpPr>
        <p:spPr>
          <a:xfrm rot="2700000">
            <a:off x="461010" y="1083310"/>
            <a:ext cx="429260" cy="410210"/>
          </a:xfrm>
          <a:prstGeom prst="roundRect">
            <a:avLst>
              <a:gd name="adj" fmla="val 8491"/>
            </a:avLst>
          </a:prstGeom>
          <a:solidFill>
            <a:srgbClr val="142DA8"/>
          </a:solidFill>
          <a:ln w="12700">
            <a:miter lim="400000"/>
          </a:ln>
          <a:effectLst>
            <a:outerShdw blurRad="101600" dist="38100" dir="2700000" rotWithShape="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800">
                <a:solidFill>
                  <a:srgbClr val="FAE44C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  <a:endParaRPr lang="en-US">
              <a:latin typeface="方正仿宋_GB2312" panose="02000000000000000000" charset="-122"/>
              <a:ea typeface="方正仿宋_GB2312" panose="020000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0300" y="1583055"/>
            <a:ext cx="351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Vivado</a:t>
            </a:r>
            <a:r>
              <a:rPr lang="zh-CN" altLang="en-US"/>
              <a:t>框架原理图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2216637"/>
            <a:ext cx="9176767" cy="3347233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600" y="342900"/>
            <a:ext cx="10972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</a:rPr>
              <a:t>基于结构化提示工程的</a:t>
            </a:r>
            <a:r>
              <a:rPr lang="en-US" altLang="zh-CN" sz="3200" b="1">
                <a:latin typeface="微软雅黑" panose="020B0503020204020204" charset="-122"/>
              </a:rPr>
              <a:t>LLM</a:t>
            </a:r>
            <a:r>
              <a:rPr lang="zh-CN" altLang="en-US" sz="3200" b="1">
                <a:latin typeface="微软雅黑" panose="020B0503020204020204" charset="-122"/>
              </a:rPr>
              <a:t>协同优化策略</a:t>
            </a:r>
            <a:endParaRPr lang="zh-CN" altLang="en-US" sz="3200" b="1">
              <a:latin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600" y="1012256"/>
            <a:ext cx="1097280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646464"/>
                </a:solidFill>
                <a:latin typeface="Arial" panose="020B0604020202020204" pitchFamily="34" charset="0"/>
              </a:rPr>
              <a:t>LLM-Driven HLS Optimization Strategy: From Constraints to Implementation</a:t>
            </a:r>
            <a:endParaRPr lang="zh-CN" altLang="en-US" sz="1600" dirty="0">
              <a:solidFill>
                <a:srgbClr val="646464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: 圆角 3"/>
          <p:cNvSpPr/>
          <p:nvPr>
            <p:custDataLst>
              <p:tags r:id="rId1"/>
            </p:custDataLst>
          </p:nvPr>
        </p:nvSpPr>
        <p:spPr>
          <a:xfrm>
            <a:off x="156482" y="1543725"/>
            <a:ext cx="3060000" cy="3771900"/>
          </a:xfrm>
          <a:prstGeom prst="roundRect">
            <a:avLst/>
          </a:prstGeom>
          <a:solidFill>
            <a:srgbClr val="DCE6F1"/>
          </a:solidFill>
          <a:ln>
            <a:solidFill>
              <a:srgbClr val="C8C8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2216" y="1673134"/>
            <a:ext cx="328676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</a:rPr>
              <a:t>结构化提示词设计</a:t>
            </a:r>
            <a:endParaRPr lang="zh-CN" altLang="en-US" b="1" dirty="0">
              <a:latin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2216" y="2244634"/>
            <a:ext cx="3286760" cy="26314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</a:rPr>
              <a:t>角色锚定</a:t>
            </a:r>
            <a:endParaRPr lang="en-US" altLang="zh-CN" sz="1400" dirty="0">
              <a:latin typeface="微软雅黑" panose="020B0503020204020204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设定为“资深</a:t>
            </a:r>
            <a:r>
              <a:rPr lang="en-US" altLang="zh-CN" sz="1400" dirty="0">
                <a:latin typeface="微软雅黑" panose="020B0503020204020204" charset="-122"/>
              </a:rPr>
              <a:t>HLS</a:t>
            </a:r>
            <a:r>
              <a:rPr lang="zh-CN" altLang="en-US" sz="1400" dirty="0">
                <a:latin typeface="微软雅黑" panose="020B0503020204020204" charset="-122"/>
              </a:rPr>
              <a:t>优化专家”</a:t>
            </a:r>
            <a:endParaRPr lang="zh-CN" altLang="en-US" sz="1400" dirty="0">
              <a:latin typeface="微软雅黑" panose="020B0503020204020204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确立专业基调与视角</a:t>
            </a:r>
            <a:endParaRPr lang="zh-CN" altLang="en-US" sz="1400" dirty="0">
              <a:latin typeface="微软雅黑" panose="020B0503020204020204" charset="-122"/>
            </a:endParaRP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</a:rPr>
              <a:t>边界约束</a:t>
            </a:r>
            <a:endParaRPr lang="en-US" altLang="zh-CN" sz="1400" dirty="0">
              <a:latin typeface="微软雅黑" panose="020B0503020204020204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仅修改头文件</a:t>
            </a:r>
            <a:r>
              <a:rPr lang="en-US" altLang="zh-CN" sz="1400" dirty="0">
                <a:latin typeface="微软雅黑" panose="020B0503020204020204" charset="-122"/>
              </a:rPr>
              <a:t>,</a:t>
            </a:r>
            <a:r>
              <a:rPr lang="zh-CN" altLang="en-US" sz="1400" dirty="0">
                <a:latin typeface="微软雅黑" panose="020B0503020204020204" charset="-122"/>
              </a:rPr>
              <a:t>保持接口兼容</a:t>
            </a:r>
            <a:endParaRPr lang="zh-CN" altLang="en-US" sz="1400" dirty="0">
              <a:latin typeface="微软雅黑" panose="020B0503020204020204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锁定目标架构 </a:t>
            </a:r>
            <a:r>
              <a:rPr lang="en-US" altLang="zh-CN" sz="1400" dirty="0">
                <a:latin typeface="微软雅黑" panose="020B0503020204020204" charset="-122"/>
              </a:rPr>
              <a:t>Arch1</a:t>
            </a:r>
            <a:endParaRPr lang="en-US" altLang="zh-CN" sz="1400" dirty="0">
              <a:latin typeface="微软雅黑" panose="020B0503020204020204" charset="-122"/>
            </a:endParaRP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</a:rPr>
              <a:t>任务拆解</a:t>
            </a:r>
            <a:endParaRPr lang="en-US" altLang="zh-CN" sz="1400" dirty="0">
              <a:latin typeface="微软雅黑" panose="020B0503020204020204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定位 </a:t>
            </a:r>
            <a:r>
              <a:rPr lang="en-US" altLang="zh-CN" sz="1400" dirty="0">
                <a:latin typeface="微软雅黑" panose="020B0503020204020204" charset="-122"/>
              </a:rPr>
              <a:t>-&gt;</a:t>
            </a:r>
            <a:r>
              <a:rPr lang="zh-CN" altLang="en-US" sz="1400" dirty="0">
                <a:latin typeface="微软雅黑" panose="020B0503020204020204" charset="-122"/>
              </a:rPr>
              <a:t>调研 </a:t>
            </a:r>
            <a:r>
              <a:rPr lang="en-US" altLang="zh-CN" sz="1400" dirty="0">
                <a:latin typeface="微软雅黑" panose="020B0503020204020204" charset="-122"/>
              </a:rPr>
              <a:t>-&gt;</a:t>
            </a:r>
            <a:r>
              <a:rPr lang="zh-CN" altLang="en-US" sz="1400" dirty="0">
                <a:latin typeface="微软雅黑" panose="020B0503020204020204" charset="-122"/>
              </a:rPr>
              <a:t>实施 </a:t>
            </a:r>
            <a:r>
              <a:rPr lang="en-US" altLang="zh-CN" sz="1400" dirty="0">
                <a:latin typeface="微软雅黑" panose="020B0503020204020204" charset="-122"/>
              </a:rPr>
              <a:t>-&gt;</a:t>
            </a:r>
            <a:r>
              <a:rPr lang="zh-CN" altLang="en-US" sz="1400" dirty="0">
                <a:latin typeface="微软雅黑" panose="020B0503020204020204" charset="-122"/>
              </a:rPr>
              <a:t>评估</a:t>
            </a:r>
            <a:endParaRPr lang="zh-CN" altLang="en-US" sz="1400" dirty="0">
              <a:latin typeface="微软雅黑" panose="020B0503020204020204" charset="-122"/>
            </a:endParaRPr>
          </a:p>
        </p:txBody>
      </p:sp>
      <p:sp>
        <p:nvSpPr>
          <p:cNvPr id="7" name="矩形: 圆角 6"/>
          <p:cNvSpPr/>
          <p:nvPr>
            <p:custDataLst>
              <p:tags r:id="rId4"/>
            </p:custDataLst>
          </p:nvPr>
        </p:nvSpPr>
        <p:spPr>
          <a:xfrm>
            <a:off x="3908496" y="1605666"/>
            <a:ext cx="3060000" cy="3771900"/>
          </a:xfrm>
          <a:prstGeom prst="roundRect">
            <a:avLst/>
          </a:prstGeom>
          <a:solidFill>
            <a:srgbClr val="E4DFEC"/>
          </a:solidFill>
          <a:ln>
            <a:solidFill>
              <a:srgbClr val="C8C8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3861736" y="1673134"/>
            <a:ext cx="328676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</a:rPr>
              <a:t>算法重构与硬件映射</a:t>
            </a:r>
            <a:endParaRPr lang="zh-CN" altLang="en-US" b="1" dirty="0">
              <a:latin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3861736" y="2244634"/>
            <a:ext cx="3286760" cy="218521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charset="-122"/>
              </a:rPr>
              <a:t>数学原理引入</a:t>
            </a:r>
            <a:endParaRPr lang="en-US" altLang="zh-CN" sz="1600" dirty="0">
              <a:latin typeface="微软雅黑" panose="020B0503020204020204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提出牛顿迭代法优化 </a:t>
            </a:r>
            <a:r>
              <a:rPr lang="en-US" altLang="zh-CN" sz="1400" dirty="0" err="1">
                <a:latin typeface="微软雅黑" panose="020B0503020204020204" charset="-122"/>
              </a:rPr>
              <a:t>rsqrt</a:t>
            </a:r>
            <a:endParaRPr lang="en-US" altLang="zh-CN" sz="1400" dirty="0">
              <a:latin typeface="微软雅黑" panose="020B0503020204020204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替代传统浮点转换路径</a:t>
            </a:r>
            <a:endParaRPr lang="zh-CN" altLang="en-US" sz="1400" dirty="0">
              <a:latin typeface="微软雅黑" panose="020B0503020204020204" charset="-122"/>
            </a:endParaRP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charset="-122"/>
              </a:rPr>
              <a:t>硬件亲和性</a:t>
            </a:r>
            <a:endParaRPr lang="en-US" altLang="zh-CN" sz="1600" dirty="0">
              <a:latin typeface="微软雅黑" panose="020B0503020204020204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显式绑定 </a:t>
            </a:r>
            <a:r>
              <a:rPr lang="en-US" altLang="zh-CN" sz="1400" dirty="0">
                <a:latin typeface="微软雅黑" panose="020B0503020204020204" charset="-122"/>
              </a:rPr>
              <a:t>DSP48 </a:t>
            </a:r>
            <a:r>
              <a:rPr lang="zh-CN" altLang="en-US" sz="1400" dirty="0">
                <a:latin typeface="微软雅黑" panose="020B0503020204020204" charset="-122"/>
              </a:rPr>
              <a:t>资源</a:t>
            </a:r>
            <a:endParaRPr lang="zh-CN" altLang="en-US" sz="1400" dirty="0">
              <a:latin typeface="微软雅黑" panose="020B0503020204020204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定点域</a:t>
            </a:r>
            <a:r>
              <a:rPr lang="en-US" altLang="zh-CN" sz="1400" dirty="0">
                <a:latin typeface="微软雅黑" panose="020B0503020204020204" charset="-122"/>
              </a:rPr>
              <a:t>(</a:t>
            </a:r>
            <a:r>
              <a:rPr lang="en-US" altLang="zh-CN" sz="1400" dirty="0" err="1">
                <a:latin typeface="微软雅黑" panose="020B0503020204020204" charset="-122"/>
              </a:rPr>
              <a:t>ap_fixed</a:t>
            </a:r>
            <a:r>
              <a:rPr lang="en-US" altLang="zh-CN" sz="1400" dirty="0">
                <a:latin typeface="微软雅黑" panose="020B0503020204020204" charset="-122"/>
              </a:rPr>
              <a:t>)</a:t>
            </a:r>
            <a:r>
              <a:rPr lang="zh-CN" altLang="en-US" sz="1400" dirty="0">
                <a:latin typeface="微软雅黑" panose="020B0503020204020204" charset="-122"/>
              </a:rPr>
              <a:t>精度校正</a:t>
            </a:r>
            <a:endParaRPr lang="zh-CN" altLang="en-US" sz="1400" dirty="0">
              <a:latin typeface="微软雅黑" panose="020B0503020204020204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乘法缓存替代除法</a:t>
            </a:r>
            <a:endParaRPr lang="zh-CN" altLang="en-US" sz="1400" dirty="0">
              <a:latin typeface="微软雅黑" panose="020B0503020204020204" charset="-122"/>
            </a:endParaRPr>
          </a:p>
        </p:txBody>
      </p:sp>
      <p:sp>
        <p:nvSpPr>
          <p:cNvPr id="10" name="矩形: 圆角 9"/>
          <p:cNvSpPr/>
          <p:nvPr>
            <p:custDataLst>
              <p:tags r:id="rId7"/>
            </p:custDataLst>
          </p:nvPr>
        </p:nvSpPr>
        <p:spPr>
          <a:xfrm>
            <a:off x="7641256" y="1543725"/>
            <a:ext cx="3060000" cy="3771900"/>
          </a:xfrm>
          <a:prstGeom prst="roundRect">
            <a:avLst/>
          </a:prstGeom>
          <a:solidFill>
            <a:srgbClr val="FDE9D9"/>
          </a:solidFill>
          <a:ln>
            <a:solidFill>
              <a:srgbClr val="C8C8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641256" y="1673134"/>
            <a:ext cx="328676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fr-FR" b="1" dirty="0">
                <a:latin typeface="微软雅黑" panose="020B0503020204020204" charset="-122"/>
              </a:rPr>
              <a:t>突破性的性能收益</a:t>
            </a:r>
            <a:endParaRPr lang="zh-CN" altLang="fr-FR" b="1" dirty="0">
              <a:latin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7641256" y="2244634"/>
            <a:ext cx="3286760" cy="224676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charset="-122"/>
              </a:rPr>
              <a:t>总执行时间 </a:t>
            </a:r>
            <a:r>
              <a:rPr lang="en-US" altLang="zh-CN" sz="1600" dirty="0">
                <a:latin typeface="微软雅黑" panose="020B0503020204020204" charset="-122"/>
              </a:rPr>
              <a:t>(</a:t>
            </a:r>
            <a:r>
              <a:rPr lang="en-US" altLang="zh-CN" sz="1600" dirty="0" err="1">
                <a:latin typeface="微软雅黑" panose="020B0503020204020204" charset="-122"/>
              </a:rPr>
              <a:t>T_exec</a:t>
            </a:r>
            <a:r>
              <a:rPr lang="en-US" altLang="zh-CN" sz="1600" dirty="0">
                <a:latin typeface="微软雅黑" panose="020B0503020204020204" charset="-122"/>
              </a:rPr>
              <a:t>) ↓ 20.3%</a:t>
            </a:r>
            <a:endParaRPr lang="en-US" altLang="zh-CN" sz="1600" dirty="0">
              <a:latin typeface="微软雅黑" panose="020B050302020402020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1600" dirty="0">
                <a:latin typeface="微软雅黑" panose="020B0503020204020204" charset="-122"/>
              </a:rPr>
              <a:t>    11.8 </a:t>
            </a:r>
            <a:r>
              <a:rPr lang="en-US" altLang="zh-CN" sz="1600" dirty="0" err="1">
                <a:latin typeface="微软雅黑" panose="020B0503020204020204" charset="-122"/>
              </a:rPr>
              <a:t>μs</a:t>
            </a:r>
            <a:r>
              <a:rPr lang="en-US" altLang="zh-CN" sz="1600" dirty="0">
                <a:latin typeface="微软雅黑" panose="020B0503020204020204" charset="-122"/>
              </a:rPr>
              <a:t>           9.4 </a:t>
            </a:r>
            <a:r>
              <a:rPr lang="en-US" altLang="zh-CN" sz="1600" dirty="0" err="1">
                <a:latin typeface="微软雅黑" panose="020B0503020204020204" charset="-122"/>
              </a:rPr>
              <a:t>μs</a:t>
            </a:r>
            <a:endParaRPr lang="en-US" altLang="zh-CN" sz="1600" dirty="0">
              <a:latin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charset="-122"/>
              </a:rPr>
              <a:t>执行周期 </a:t>
            </a:r>
            <a:r>
              <a:rPr lang="en-US" altLang="zh-CN" sz="1600" dirty="0">
                <a:latin typeface="微软雅黑" panose="020B0503020204020204" charset="-122"/>
              </a:rPr>
              <a:t>(Cycles) ↓ 19.8%</a:t>
            </a:r>
            <a:endParaRPr lang="en-US" altLang="zh-CN" sz="1600" dirty="0">
              <a:latin typeface="微软雅黑" panose="020B050302020402020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1600" dirty="0">
                <a:latin typeface="微软雅黑" panose="020B0503020204020204" charset="-122"/>
              </a:rPr>
              <a:t>     2103              1687</a:t>
            </a:r>
            <a:endParaRPr lang="en-US" altLang="zh-CN" sz="1600" dirty="0">
              <a:latin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charset="-122"/>
              </a:rPr>
              <a:t>关键结论</a:t>
            </a:r>
            <a:endParaRPr lang="zh-CN" altLang="en-US" sz="1600" dirty="0">
              <a:latin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打破传统工具优化上限</a:t>
            </a:r>
            <a:endParaRPr lang="zh-CN" altLang="en-US" sz="1400" dirty="0">
              <a:latin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</a:rPr>
              <a:t>验证“算法</a:t>
            </a:r>
            <a:r>
              <a:rPr lang="en-US" altLang="zh-CN" sz="1400" dirty="0">
                <a:latin typeface="微软雅黑" panose="020B0503020204020204" charset="-122"/>
              </a:rPr>
              <a:t>+</a:t>
            </a:r>
            <a:r>
              <a:rPr lang="zh-CN" altLang="en-US" sz="1400" dirty="0">
                <a:latin typeface="微软雅黑" panose="020B0503020204020204" charset="-122"/>
              </a:rPr>
              <a:t>硬件”双重优化价值</a:t>
            </a:r>
            <a:endParaRPr lang="zh-CN" altLang="en-US" sz="1400" dirty="0">
              <a:latin typeface="微软雅黑" panose="020B0503020204020204" charset="-122"/>
            </a:endParaRPr>
          </a:p>
        </p:txBody>
      </p:sp>
      <p:sp>
        <p:nvSpPr>
          <p:cNvPr id="13" name="箭头: 右 12"/>
          <p:cNvSpPr/>
          <p:nvPr>
            <p:custDataLst>
              <p:tags r:id="rId10"/>
            </p:custDataLst>
          </p:nvPr>
        </p:nvSpPr>
        <p:spPr>
          <a:xfrm>
            <a:off x="3323766" y="3121223"/>
            <a:ext cx="487680" cy="484226"/>
          </a:xfrm>
          <a:prstGeom prst="rightArrow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/>
          <p:cNvSpPr/>
          <p:nvPr>
            <p:custDataLst>
              <p:tags r:id="rId11"/>
            </p:custDataLst>
          </p:nvPr>
        </p:nvSpPr>
        <p:spPr>
          <a:xfrm>
            <a:off x="7098756" y="3121223"/>
            <a:ext cx="531180" cy="493963"/>
          </a:xfrm>
          <a:prstGeom prst="rightArrow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9600" y="5829300"/>
            <a:ext cx="10972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00" i="1">
                <a:solidFill>
                  <a:srgbClr val="003264"/>
                </a:solidFill>
                <a:latin typeface="楷体" panose="02010609060101010101" pitchFamily="49" charset="-122"/>
              </a:rPr>
              <a:t>“通过精确的</a:t>
            </a:r>
            <a:r>
              <a:rPr lang="en-US" altLang="zh-CN" sz="1600" i="1">
                <a:solidFill>
                  <a:srgbClr val="003264"/>
                </a:solidFill>
                <a:latin typeface="楷体" panose="02010609060101010101" pitchFamily="49" charset="-122"/>
              </a:rPr>
              <a:t>Prompt</a:t>
            </a:r>
            <a:r>
              <a:rPr lang="zh-CN" altLang="en-US" sz="1600" i="1">
                <a:solidFill>
                  <a:srgbClr val="003264"/>
                </a:solidFill>
                <a:latin typeface="楷体" panose="02010609060101010101" pitchFamily="49" charset="-122"/>
              </a:rPr>
              <a:t>工程，我们将</a:t>
            </a:r>
            <a:r>
              <a:rPr lang="en-US" altLang="zh-CN" sz="1600" i="1">
                <a:solidFill>
                  <a:srgbClr val="003264"/>
                </a:solidFill>
                <a:latin typeface="楷体" panose="02010609060101010101" pitchFamily="49" charset="-122"/>
              </a:rPr>
              <a:t>LLM</a:t>
            </a:r>
            <a:r>
              <a:rPr lang="zh-CN" altLang="en-US" sz="1600" i="1">
                <a:solidFill>
                  <a:srgbClr val="003264"/>
                </a:solidFill>
                <a:latin typeface="楷体" panose="02010609060101010101" pitchFamily="49" charset="-122"/>
              </a:rPr>
              <a:t>从简单的‘代码补全工具’升级为‘算法架构专家’，实现了自动化工具无法达到的深度优化。”</a:t>
            </a:r>
            <a:endParaRPr lang="zh-CN" altLang="en-US" sz="1600" i="1">
              <a:solidFill>
                <a:srgbClr val="003264"/>
              </a:solidFill>
              <a:latin typeface="楷体" panose="02010609060101010101" pitchFamily="49" charset="-122"/>
            </a:endParaRPr>
          </a:p>
        </p:txBody>
      </p:sp>
      <p:sp>
        <p:nvSpPr>
          <p:cNvPr id="16" name="箭头: 右 15"/>
          <p:cNvSpPr/>
          <p:nvPr>
            <p:custDataLst>
              <p:tags r:id="rId12"/>
            </p:custDataLst>
          </p:nvPr>
        </p:nvSpPr>
        <p:spPr>
          <a:xfrm>
            <a:off x="8847756" y="2585443"/>
            <a:ext cx="381000" cy="3117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箭头: 右 16"/>
          <p:cNvSpPr/>
          <p:nvPr>
            <p:custDataLst>
              <p:tags r:id="rId13"/>
            </p:custDataLst>
          </p:nvPr>
        </p:nvSpPr>
        <p:spPr>
          <a:xfrm>
            <a:off x="8847756" y="3207472"/>
            <a:ext cx="381000" cy="3117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下箭头 27"/>
          <p:cNvSpPr/>
          <p:nvPr/>
        </p:nvSpPr>
        <p:spPr>
          <a:xfrm>
            <a:off x="10612784" y="2014699"/>
            <a:ext cx="1579216" cy="226800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1000315" y="2191721"/>
            <a:ext cx="96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</a:rPr>
              <a:t>时间</a:t>
            </a:r>
            <a:r>
              <a:rPr lang="en-US" altLang="zh-CN" dirty="0">
                <a:latin typeface="微软雅黑" panose="020B0503020204020204" charset="-122"/>
              </a:rPr>
              <a:t>↓</a:t>
            </a:r>
            <a:endParaRPr lang="en-US" altLang="zh-CN" dirty="0">
              <a:latin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</a:rPr>
              <a:t>20.3%</a:t>
            </a:r>
            <a:endParaRPr lang="en-US" altLang="zh-CN" dirty="0">
              <a:latin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000315" y="3040170"/>
            <a:ext cx="892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周期</a:t>
            </a:r>
            <a:r>
              <a:rPr lang="en-US" altLang="zh-CN" dirty="0">
                <a:latin typeface="微软雅黑" panose="020B0503020204020204" charset="-122"/>
              </a:rPr>
              <a:t>↓</a:t>
            </a:r>
            <a:endParaRPr lang="en-US" altLang="zh-CN" dirty="0">
              <a:latin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</a:rPr>
              <a:t>19.8%</a:t>
            </a:r>
            <a:endParaRPr lang="zh-CN" altLang="en-US" dirty="0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" y="2806700"/>
            <a:ext cx="5820410" cy="398399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19405" y="211455"/>
            <a:ext cx="2739390" cy="540385"/>
            <a:chOff x="503" y="567"/>
            <a:chExt cx="4314" cy="851"/>
          </a:xfrm>
        </p:grpSpPr>
        <p:sp>
          <p:nvSpPr>
            <p:cNvPr id="10" name="组合 33"/>
            <p:cNvSpPr/>
            <p:nvPr/>
          </p:nvSpPr>
          <p:spPr>
            <a:xfrm>
              <a:off x="849" y="568"/>
              <a:ext cx="3969" cy="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miter lim="400000"/>
            </a:ln>
          </p:spPr>
          <p:txBody>
            <a:bodyPr lIns="0" tIns="0" rIns="0" bIns="0">
              <a:noAutofit/>
            </a:bodyPr>
            <a:lstStyle>
              <a:lvl1pPr algn="ctr">
                <a:lnSpc>
                  <a:spcPct val="120000"/>
                </a:lnSpc>
                <a:defRPr sz="2800" b="1">
                  <a:solidFill>
                    <a:srgbClr val="404040"/>
                  </a:solidFill>
                  <a:latin typeface="AlibabaPuHuiTi_2_75_SemiBold"/>
                  <a:ea typeface="AlibabaPuHuiTi_2_75_SemiBold"/>
                  <a:cs typeface="AlibabaPuHuiTi_2_75_SemiBold"/>
                  <a:sym typeface="AlibabaPuHuiTi_2_75_SemiBold"/>
                </a:defRPr>
              </a:lvl1pPr>
            </a:lstStyle>
            <a:p>
              <a:r>
                <a:rPr lang="zh-CN">
                  <a:latin typeface="方正公文小标宋" panose="02000500000000000000" charset="-122"/>
                  <a:ea typeface="方正公文小标宋" panose="02000500000000000000" charset="-122"/>
                  <a:cs typeface="方正仿宋_GB2312" panose="02000000000000000000" charset="-122"/>
                  <a:sym typeface="方正仿宋_GB2312" panose="02000000000000000000" charset="-122"/>
                </a:rPr>
                <a:t>项目概述</a:t>
              </a:r>
              <a:endParaRPr lang="zh-CN">
                <a:latin typeface="方正公文小标宋" panose="02000500000000000000" charset="-122"/>
                <a:ea typeface="方正公文小标宋" panose="02000500000000000000" charset="-122"/>
                <a:cs typeface="方正仿宋_GB2312" panose="02000000000000000000" charset="-122"/>
                <a:sym typeface="方正仿宋_GB2312" panose="02000000000000000000" charset="-122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503" y="567"/>
              <a:ext cx="850" cy="850"/>
            </a:xfrm>
            <a:prstGeom prst="rect">
              <a:avLst/>
            </a:prstGeom>
            <a:solidFill>
              <a:srgbClr val="55CBF8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HarmonyOS Sans SC Black" panose="00000A00000000000000" charset="-122"/>
                  <a:ea typeface="HarmonyOS Sans SC Black" panose="00000A00000000000000" charset="-122"/>
                </a:rPr>
                <a:t>1</a:t>
              </a:r>
              <a:endParaRPr lang="en-US" altLang="zh-CN" sz="2400">
                <a:latin typeface="HarmonyOS Sans SC Black" panose="00000A00000000000000" charset="-122"/>
                <a:ea typeface="HarmonyOS Sans SC Black" panose="00000A00000000000000" charset="-122"/>
              </a:endParaRPr>
            </a:p>
          </p:txBody>
        </p:sp>
      </p:grpSp>
      <p:sp>
        <p:nvSpPr>
          <p:cNvPr id="745" name="文本框 27"/>
          <p:cNvSpPr txBox="1"/>
          <p:nvPr>
            <p:custDataLst>
              <p:tags r:id="rId3"/>
            </p:custDataLst>
          </p:nvPr>
        </p:nvSpPr>
        <p:spPr>
          <a:xfrm>
            <a:off x="906145" y="1353820"/>
            <a:ext cx="1212850" cy="4438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algn="r" defTabSz="457200">
              <a:defRPr>
                <a:solidFill>
                  <a:srgbClr val="3B3838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pPr algn="l"/>
            <a:endParaRPr lang="zh-CN">
              <a:latin typeface="方正公文小标宋" panose="02000500000000000000" charset="-122"/>
              <a:ea typeface="方正公文小标宋" panose="020005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-62230"/>
            <a:ext cx="12193270" cy="862965"/>
            <a:chOff x="0" y="0"/>
            <a:chExt cx="876208" cy="2709333"/>
          </a:xfrm>
          <a:blipFill>
            <a:blip r:embed="rId4"/>
            <a:tile tx="0" ty="0" sx="100000" sy="100000" flip="none" algn="tl"/>
          </a:blip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37"/>
          <p:cNvSpPr txBox="1"/>
          <p:nvPr/>
        </p:nvSpPr>
        <p:spPr>
          <a:xfrm>
            <a:off x="5038090" y="309880"/>
            <a:ext cx="7673975" cy="41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altLang="zh-CN" sz="2400" b="1" spc="499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Medium" panose="020B0600000000000000" charset="-122"/>
              </a:rPr>
              <a:t> </a:t>
            </a:r>
            <a:endParaRPr lang="en-US" altLang="zh-CN" sz="2400" b="1" spc="499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Medium" panose="020B0600000000000000" charset="-122"/>
            </a:endParaRPr>
          </a:p>
        </p:txBody>
      </p:sp>
      <p:sp>
        <p:nvSpPr>
          <p:cNvPr id="29" name="组合 33"/>
          <p:cNvSpPr/>
          <p:nvPr/>
        </p:nvSpPr>
        <p:spPr>
          <a:xfrm>
            <a:off x="915669" y="127000"/>
            <a:ext cx="10683875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algn="l"/>
            <a:r>
              <a:rPr lang="zh-CN" altLang="en-US" sz="3200" dirty="0">
                <a:solidFill>
                  <a:srgbClr val="142DA8"/>
                </a:solidFill>
                <a:latin typeface="+mj-ea"/>
                <a:ea typeface="+mj-ea"/>
                <a:sym typeface="方正公文小标宋" panose="02000500000000000000" charset="-122"/>
              </a:rPr>
              <a:t>项目概述：</a:t>
            </a:r>
            <a:r>
              <a:rPr lang="zh-CN" altLang="en-US" sz="2400" dirty="0">
                <a:solidFill>
                  <a:srgbClr val="142DA8"/>
                </a:solidFill>
                <a:latin typeface="+mj-ea"/>
                <a:ea typeface="+mj-ea"/>
                <a:sym typeface="方正公文小标宋" panose="02000500000000000000" charset="-122"/>
              </a:rPr>
              <a:t>集成</a:t>
            </a:r>
            <a:r>
              <a:rPr lang="en-US" altLang="zh-CN" sz="2400" dirty="0">
                <a:solidFill>
                  <a:srgbClr val="142DA8"/>
                </a:solidFill>
                <a:latin typeface="+mj-ea"/>
                <a:ea typeface="+mj-ea"/>
                <a:sym typeface="方正公文小标宋" panose="02000500000000000000" charset="-122"/>
              </a:rPr>
              <a:t>Cholesky</a:t>
            </a:r>
            <a:r>
              <a:rPr lang="zh-CN" altLang="en-US" sz="2400" dirty="0">
                <a:solidFill>
                  <a:srgbClr val="142DA8"/>
                </a:solidFill>
                <a:latin typeface="+mj-ea"/>
                <a:ea typeface="+mj-ea"/>
                <a:sym typeface="方正公文小标宋" panose="02000500000000000000" charset="-122"/>
              </a:rPr>
              <a:t>算法的平方根无迹卡尔曼滤波器的硬件</a:t>
            </a:r>
            <a:r>
              <a:rPr lang="en-US" altLang="zh-CN" sz="2400" dirty="0">
                <a:solidFill>
                  <a:srgbClr val="142DA8"/>
                </a:solidFill>
                <a:latin typeface="+mj-ea"/>
                <a:ea typeface="+mj-ea"/>
                <a:sym typeface="方正公文小标宋" panose="02000500000000000000" charset="-122"/>
              </a:rPr>
              <a:t>IP</a:t>
            </a:r>
            <a:r>
              <a:rPr lang="zh-CN" altLang="en-US" sz="2400" dirty="0">
                <a:solidFill>
                  <a:srgbClr val="142DA8"/>
                </a:solidFill>
                <a:latin typeface="+mj-ea"/>
                <a:ea typeface="+mj-ea"/>
                <a:sym typeface="方正公文小标宋" panose="02000500000000000000" charset="-122"/>
              </a:rPr>
              <a:t>核实现</a:t>
            </a:r>
            <a:endParaRPr lang="zh-CN" altLang="en-US" sz="3200" dirty="0">
              <a:solidFill>
                <a:srgbClr val="142DA8"/>
              </a:solidFill>
              <a:latin typeface="+mj-ea"/>
              <a:ea typeface="+mj-ea"/>
              <a:sym typeface="方正公文小标宋" panose="02000500000000000000" charset="-122"/>
            </a:endParaRPr>
          </a:p>
          <a:p>
            <a:endParaRPr lang="zh-CN" altLang="en-US" dirty="0">
              <a:solidFill>
                <a:schemeClr val="accent1">
                  <a:lumMod val="75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31" name="矩形 30"/>
          <p:cNvSpPr/>
          <p:nvPr>
            <p:custDataLst>
              <p:tags r:id="rId5"/>
            </p:custDataLst>
          </p:nvPr>
        </p:nvSpPr>
        <p:spPr>
          <a:xfrm>
            <a:off x="205104" y="138668"/>
            <a:ext cx="568325" cy="539750"/>
          </a:xfrm>
          <a:prstGeom prst="rect">
            <a:avLst/>
          </a:prstGeom>
          <a:solidFill>
            <a:srgbClr val="55CBF8"/>
          </a:solidFill>
          <a:ln>
            <a:noFill/>
          </a:ln>
          <a:effectLst>
            <a:outerShdw blurRad="50800" dist="38100" dir="270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HarmonyOS Sans SC Black" panose="00000A00000000000000" charset="-122"/>
                <a:ea typeface="HarmonyOS Sans SC Black" panose="00000A00000000000000" charset="-122"/>
              </a:rPr>
              <a:t>1</a:t>
            </a:r>
            <a:endParaRPr lang="en-US" altLang="zh-CN" sz="2400" dirty="0">
              <a:latin typeface="HarmonyOS Sans SC Black" panose="00000A00000000000000" charset="-122"/>
              <a:ea typeface="HarmonyOS Sans SC Black" panose="00000A00000000000000" charset="-122"/>
            </a:endParaRPr>
          </a:p>
        </p:txBody>
      </p:sp>
      <p:sp>
        <p:nvSpPr>
          <p:cNvPr id="37" name="文本框 27"/>
          <p:cNvSpPr txBox="1"/>
          <p:nvPr>
            <p:custDataLst>
              <p:tags r:id="rId6"/>
            </p:custDataLst>
          </p:nvPr>
        </p:nvSpPr>
        <p:spPr>
          <a:xfrm>
            <a:off x="906145" y="1353820"/>
            <a:ext cx="1212850" cy="4438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algn="r" defTabSz="457200">
              <a:defRPr>
                <a:solidFill>
                  <a:srgbClr val="3B3838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lvl1pPr>
          </a:lstStyle>
          <a:p>
            <a:pPr algn="l"/>
            <a:endParaRPr lang="zh-CN">
              <a:latin typeface="方正公文小标宋" panose="02000500000000000000" charset="-122"/>
              <a:ea typeface="方正公文小标宋" panose="020005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11" y="3119985"/>
            <a:ext cx="2999762" cy="1687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205104" y="836295"/>
            <a:ext cx="533781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2400">
                <a:solidFill>
                  <a:srgbClr val="282828"/>
                </a:solidFill>
              </a:defRPr>
            </a:pPr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项目背景</a:t>
            </a:r>
            <a:endParaRPr lang="en-US" altLang="zh-CN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SzPct val="80000"/>
              <a:buFont typeface="Wingdings" panose="05000000000000000000" pitchFamily="2" charset="2"/>
              <a:buChar char="l"/>
              <a:defRPr sz="1800">
                <a:solidFill>
                  <a:srgbClr val="282828"/>
                </a:solidFill>
              </a:defRPr>
            </a:pPr>
            <a:r>
              <a:rPr lang="zh-CN" altLang="en-US" dirty="0"/>
              <a:t>无人系统对实时视觉跟踪要求不断提高</a:t>
            </a:r>
            <a:endParaRPr lang="zh-CN" altLang="en-US" dirty="0">
              <a:highlight>
                <a:srgbClr val="FFFF00"/>
              </a:highlight>
            </a:endParaRPr>
          </a:p>
          <a:p>
            <a:pPr marL="285750" indent="-285750">
              <a:lnSpc>
                <a:spcPct val="150000"/>
              </a:lnSpc>
              <a:buSzPct val="80000"/>
              <a:buFont typeface="Wingdings" panose="05000000000000000000" pitchFamily="2" charset="2"/>
              <a:buChar char="l"/>
              <a:defRPr sz="1800">
                <a:solidFill>
                  <a:srgbClr val="282828"/>
                </a:solidFill>
              </a:defRPr>
            </a:pPr>
            <a:r>
              <a:rPr lang="en-US" altLang="zh-CN" dirty="0"/>
              <a:t>Xilinx </a:t>
            </a:r>
            <a:r>
              <a:rPr lang="zh-CN" altLang="en-US" dirty="0"/>
              <a:t>官方库</a:t>
            </a:r>
            <a:r>
              <a:rPr lang="en-US" altLang="zh-CN" dirty="0"/>
              <a:t>,</a:t>
            </a:r>
            <a:r>
              <a:rPr lang="zh-CN" altLang="en-US" dirty="0"/>
              <a:t>仅有标准</a:t>
            </a:r>
            <a:r>
              <a:rPr lang="en-US" altLang="zh-CN" dirty="0"/>
              <a:t>Kalman Filter</a:t>
            </a:r>
            <a:r>
              <a:rPr lang="zh-CN" altLang="en-US" dirty="0"/>
              <a:t>（</a:t>
            </a:r>
            <a:r>
              <a:rPr lang="en-US" altLang="zh-CN" dirty="0"/>
              <a:t>KF</a:t>
            </a:r>
            <a:r>
              <a:rPr lang="zh-CN" altLang="en-US" dirty="0"/>
              <a:t>），缺少非线性滤波计算，本团队在此决赛构建出</a:t>
            </a:r>
            <a:r>
              <a:rPr lang="en-US" altLang="zh-CN" dirty="0"/>
              <a:t>Unscented Kalman Filter </a:t>
            </a:r>
            <a:r>
              <a:rPr lang="zh-CN" altLang="en-US" dirty="0"/>
              <a:t>（</a:t>
            </a:r>
            <a:r>
              <a:rPr lang="en-US" altLang="zh-CN" dirty="0"/>
              <a:t>UKF</a:t>
            </a:r>
            <a:r>
              <a:rPr lang="zh-CN" altLang="en-US" dirty="0"/>
              <a:t>），填补其空白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762115" y="873125"/>
            <a:ext cx="5514340" cy="198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技术方案</a:t>
            </a:r>
            <a:endParaRPr lang="zh-CN" altLang="en-US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根据</a:t>
            </a:r>
            <a:r>
              <a:rPr lang="en-US" altLang="zh-CN" dirty="0"/>
              <a:t>SR-UKF</a:t>
            </a:r>
            <a:r>
              <a:rPr lang="zh-CN" altLang="en-US" dirty="0"/>
              <a:t>高引用量论文进行数学流程</a:t>
            </a:r>
            <a:r>
              <a:rPr lang="zh-CN" altLang="en-US" dirty="0"/>
              <a:t>的实现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调用</a:t>
            </a:r>
            <a:r>
              <a:rPr lang="en-US" altLang="zh-CN" dirty="0"/>
              <a:t>Cholesky</a:t>
            </a:r>
            <a:r>
              <a:rPr lang="zh-CN" altLang="en-US" dirty="0"/>
              <a:t>算子进行</a:t>
            </a:r>
            <a:r>
              <a:rPr lang="zh-CN" altLang="en-US" dirty="0"/>
              <a:t>矩阵分解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在</a:t>
            </a:r>
            <a:r>
              <a:rPr lang="en-US" altLang="zh-CN" dirty="0"/>
              <a:t>Cholesky</a:t>
            </a:r>
            <a:r>
              <a:rPr lang="zh-CN" altLang="en-US" dirty="0"/>
              <a:t>算子基础上</a:t>
            </a:r>
            <a:r>
              <a:rPr lang="zh-CN" altLang="en-US" dirty="0"/>
              <a:t>增加了</a:t>
            </a:r>
            <a:r>
              <a:rPr lang="en-US" altLang="zh-CN" dirty="0"/>
              <a:t>sigma</a:t>
            </a:r>
            <a:r>
              <a:rPr lang="zh-CN" altLang="en-US" dirty="0"/>
              <a:t>点云运算等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6037407" y="785163"/>
            <a:ext cx="0" cy="607283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84" y="5122140"/>
            <a:ext cx="5622531" cy="142867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1890" y="2951710"/>
            <a:ext cx="5622925" cy="2170430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17780" y="-62230"/>
            <a:ext cx="12193270" cy="862965"/>
            <a:chOff x="0" y="0"/>
            <a:chExt cx="876208" cy="2709333"/>
          </a:xfrm>
          <a:blipFill>
            <a:blip r:embed="rId2"/>
            <a:tile tx="0" ty="0" sx="100000" sy="100000" flip="none" algn="tl"/>
          </a:blipFill>
        </p:grpSpPr>
        <p:sp>
          <p:nvSpPr>
            <p:cNvPr id="5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04470" y="137795"/>
            <a:ext cx="596900" cy="582295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+mn-cs"/>
            </a:endParaRPr>
          </a:p>
        </p:txBody>
      </p:sp>
      <p:sp>
        <p:nvSpPr>
          <p:cNvPr id="10" name="组合 33"/>
          <p:cNvSpPr/>
          <p:nvPr/>
        </p:nvSpPr>
        <p:spPr>
          <a:xfrm>
            <a:off x="8874262" y="188786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874CB">
                  <a:lumMod val="75000"/>
                </a:srgb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47" name="AutoShape 13"/>
          <p:cNvSpPr/>
          <p:nvPr/>
        </p:nvSpPr>
        <p:spPr>
          <a:xfrm rot="4560000" flipV="1">
            <a:off x="7374255" y="28956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13"/>
          <p:cNvSpPr/>
          <p:nvPr/>
        </p:nvSpPr>
        <p:spPr>
          <a:xfrm rot="4560000" flipV="1">
            <a:off x="8907145" y="30734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13"/>
          <p:cNvSpPr/>
          <p:nvPr/>
        </p:nvSpPr>
        <p:spPr>
          <a:xfrm rot="4560000" flipV="1">
            <a:off x="9648190" y="34671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图片 12" descr="ChatGPT Image 2025年11月22日 21_18_28"/>
          <p:cNvPicPr>
            <a:picLocks noChangeAspect="1"/>
          </p:cNvPicPr>
          <p:nvPr/>
        </p:nvPicPr>
        <p:blipFill>
          <a:blip r:embed="rId4"/>
          <a:srcRect b="35335"/>
          <a:stretch>
            <a:fillRect/>
          </a:stretch>
        </p:blipFill>
        <p:spPr>
          <a:xfrm>
            <a:off x="10723880" y="-52705"/>
            <a:ext cx="1468120" cy="94932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7148195" y="1033552"/>
            <a:ext cx="3385560" cy="12277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100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个时间步数进行压力测试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80" y="6324600"/>
            <a:ext cx="12703175" cy="1003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HLS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与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Matlab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版本的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UKF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，功能和精度与经典论文差距在可接受范围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82051" y="131812"/>
            <a:ext cx="11983539" cy="583565"/>
          </a:xfrm>
          <a:prstGeom prst="rect">
            <a:avLst/>
          </a:prstGeom>
          <a:grp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gradFill flip="none" rotWithShape="1">
                  <a:gsLst>
                    <a:gs pos="100000">
                      <a:srgbClr val="6EB3FE"/>
                    </a:gs>
                    <a:gs pos="0">
                      <a:srgbClr val="F4F8FC"/>
                    </a:gs>
                  </a:gsLst>
                  <a:lin ang="5400000" scaled="0"/>
                  <a:tileRect/>
                </a:gradFill>
                <a:latin typeface="HarmonyOS Sans SC Black" panose="00000A00000000000000" charset="-122"/>
                <a:ea typeface="HarmonyOS Sans SC Black" panose="00000A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874CB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仿宋_GB2312" panose="02000000000000000000" charset="-122"/>
                <a:sym typeface="HarmonyOS Sans SC Black" panose="00000A00000000000000" charset="-122"/>
              </a:rPr>
              <a:t>UKF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874CB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仿宋_GB2312" panose="02000000000000000000" charset="-122"/>
                <a:sym typeface="HarmonyOS Sans SC Black" panose="00000A00000000000000" charset="-122"/>
              </a:rPr>
              <a:t>的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874CB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仿宋_GB2312" panose="02000000000000000000" charset="-122"/>
                <a:sym typeface="HarmonyOS Sans SC Black" panose="00000A00000000000000" charset="-122"/>
              </a:rPr>
              <a:t>HLS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874CB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仿宋_GB2312" panose="02000000000000000000" charset="-122"/>
                <a:sym typeface="HarmonyOS Sans SC Black" panose="00000A00000000000000" charset="-122"/>
              </a:rPr>
              <a:t>实现与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874CB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仿宋_GB2312" panose="02000000000000000000" charset="-122"/>
                <a:sym typeface="HarmonyOS Sans SC Black" panose="00000A00000000000000" charset="-122"/>
              </a:rPr>
              <a:t>精度测试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146840" y="6386790"/>
            <a:ext cx="2700000" cy="316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4" y="1064451"/>
            <a:ext cx="2607522" cy="41525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420" y="1068070"/>
            <a:ext cx="3016250" cy="41548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3310" y="2874645"/>
            <a:ext cx="5750560" cy="19145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21500" y="4888230"/>
            <a:ext cx="4024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Error[0]-Error[2]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对应：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状态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：传感器可观测值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状态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：传感器相邻状态的变化率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状态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不可观测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的预估值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03720" y="2362835"/>
            <a:ext cx="5741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不同状态下预估值与实际值的差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: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3835" y="5306695"/>
            <a:ext cx="2425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UKF</a:t>
            </a:r>
            <a:r>
              <a:rPr lang="zh-CN" altLang="en-US"/>
              <a:t>算法的</a:t>
            </a:r>
            <a:r>
              <a:rPr lang="zh-CN" altLang="en-US"/>
              <a:t>数学原理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32150" y="5293995"/>
            <a:ext cx="267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算子的</a:t>
            </a:r>
            <a:r>
              <a:rPr lang="en-US" altLang="zh-CN"/>
              <a:t>HLS</a:t>
            </a:r>
            <a:r>
              <a:rPr lang="zh-CN" altLang="en-US"/>
              <a:t>代码</a:t>
            </a:r>
            <a:r>
              <a:rPr lang="zh-CN" altLang="en-US"/>
              <a:t>片段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-635" y="-62230"/>
            <a:ext cx="12193270" cy="862965"/>
            <a:chOff x="0" y="0"/>
            <a:chExt cx="876208" cy="2709333"/>
          </a:xfrm>
          <a:blipFill>
            <a:blip r:embed="rId4"/>
            <a:tile tx="0" ty="0" sx="100000" sy="100000" flip="none" algn="tl"/>
          </a:blipFill>
        </p:grpSpPr>
        <p:sp>
          <p:nvSpPr>
            <p:cNvPr id="5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3" name="AutoShape 13"/>
          <p:cNvSpPr/>
          <p:nvPr/>
        </p:nvSpPr>
        <p:spPr>
          <a:xfrm rot="4560000" flipV="1">
            <a:off x="7501255" y="41656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组合 33"/>
          <p:cNvSpPr/>
          <p:nvPr/>
        </p:nvSpPr>
        <p:spPr>
          <a:xfrm>
            <a:off x="685640" y="180250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75000"/>
                </a:srgbClr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31" name="矩形 30"/>
          <p:cNvSpPr/>
          <p:nvPr>
            <p:custDataLst>
              <p:tags r:id="rId5"/>
            </p:custDataLst>
          </p:nvPr>
        </p:nvSpPr>
        <p:spPr>
          <a:xfrm>
            <a:off x="191135" y="138430"/>
            <a:ext cx="611505" cy="581660"/>
          </a:xfrm>
          <a:prstGeom prst="rect">
            <a:avLst/>
          </a:prstGeom>
          <a:solidFill>
            <a:srgbClr val="1718B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+mn-cs"/>
            </a:endParaRPr>
          </a:p>
        </p:txBody>
      </p:sp>
      <p:sp>
        <p:nvSpPr>
          <p:cNvPr id="37" name="AutoShape 13"/>
          <p:cNvSpPr/>
          <p:nvPr/>
        </p:nvSpPr>
        <p:spPr>
          <a:xfrm rot="4560000" flipV="1">
            <a:off x="9065895" y="30734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13"/>
          <p:cNvSpPr/>
          <p:nvPr/>
        </p:nvSpPr>
        <p:spPr>
          <a:xfrm rot="4560000" flipV="1">
            <a:off x="9914890" y="34671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图片 12" descr="ChatGPT Image 2025年11月22日 21_18_28"/>
          <p:cNvPicPr>
            <a:picLocks noChangeAspect="1"/>
          </p:cNvPicPr>
          <p:nvPr/>
        </p:nvPicPr>
        <p:blipFill>
          <a:blip r:embed="rId6"/>
          <a:srcRect b="35335"/>
          <a:stretch>
            <a:fillRect/>
          </a:stretch>
        </p:blipFill>
        <p:spPr>
          <a:xfrm>
            <a:off x="10813415" y="-62230"/>
            <a:ext cx="1468120" cy="94932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204470" y="137795"/>
            <a:ext cx="596900" cy="582295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53915" y="122962"/>
            <a:ext cx="12024995" cy="583565"/>
          </a:xfrm>
          <a:prstGeom prst="rect">
            <a:avLst/>
          </a:prstGeom>
          <a:grp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gradFill flip="none" rotWithShape="1">
                  <a:gsLst>
                    <a:gs pos="100000">
                      <a:srgbClr val="6EB3FE"/>
                    </a:gs>
                    <a:gs pos="0">
                      <a:srgbClr val="F4F8FC"/>
                    </a:gs>
                  </a:gsLst>
                  <a:lin ang="5400000" scaled="0"/>
                  <a:tileRect/>
                </a:gradFill>
                <a:latin typeface="HarmonyOS Sans SC Black" panose="00000A00000000000000" charset="-122"/>
                <a:ea typeface="HarmonyOS Sans SC Black" panose="00000A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srgbClr val="4874CB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与官网</a:t>
            </a:r>
            <a:r>
              <a:rPr lang="en-US" altLang="zh-CN" sz="3200" noProof="0" dirty="0">
                <a:ln>
                  <a:noFill/>
                </a:ln>
                <a:solidFill>
                  <a:srgbClr val="4874CB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KF</a:t>
            </a:r>
            <a:r>
              <a:rPr lang="zh-CN" altLang="en-US" sz="3200" noProof="0" dirty="0">
                <a:ln>
                  <a:noFill/>
                </a:ln>
                <a:solidFill>
                  <a:srgbClr val="4874CB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算子的对比</a:t>
            </a:r>
            <a:endParaRPr kumimoji="0" lang="zh-CN" altLang="en-US" sz="32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armonyOS Sans SC Black" panose="00000A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1135" y="5626414"/>
            <a:ext cx="119049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以相同的优化策略对官方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KF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进行有效优化，最终与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UKF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进行对比，性能相当，且总体资源利用率更少，延迟大幅度降低！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 Medium" panose="020B0600000000000000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26666" y="710346"/>
          <a:ext cx="4163107" cy="4765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0" name="图表 19"/>
          <p:cNvGraphicFramePr/>
          <p:nvPr/>
        </p:nvGraphicFramePr>
        <p:xfrm>
          <a:off x="4189773" y="800735"/>
          <a:ext cx="5024293" cy="4705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9571513" y="826903"/>
          <a:ext cx="2373429" cy="460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custDataLst>
      <p:tags r:id="rId9"/>
    </p:custData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-635" y="-62230"/>
            <a:ext cx="12193270" cy="862965"/>
            <a:chOff x="0" y="0"/>
            <a:chExt cx="876208" cy="2709333"/>
          </a:xfrm>
          <a:blipFill>
            <a:blip r:embed="rId4"/>
            <a:tile tx="0" ty="0" sx="100000" sy="100000" flip="none" algn="tl"/>
          </a:blipFill>
        </p:grpSpPr>
        <p:sp>
          <p:nvSpPr>
            <p:cNvPr id="5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3" name="AutoShape 13"/>
          <p:cNvSpPr/>
          <p:nvPr/>
        </p:nvSpPr>
        <p:spPr>
          <a:xfrm rot="4560000" flipV="1">
            <a:off x="7501255" y="41656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组合 33"/>
          <p:cNvSpPr/>
          <p:nvPr/>
        </p:nvSpPr>
        <p:spPr>
          <a:xfrm>
            <a:off x="685640" y="180250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75000"/>
                </a:srgbClr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31" name="矩形 30"/>
          <p:cNvSpPr/>
          <p:nvPr>
            <p:custDataLst>
              <p:tags r:id="rId5"/>
            </p:custDataLst>
          </p:nvPr>
        </p:nvSpPr>
        <p:spPr>
          <a:xfrm>
            <a:off x="191135" y="138430"/>
            <a:ext cx="611505" cy="581660"/>
          </a:xfrm>
          <a:prstGeom prst="rect">
            <a:avLst/>
          </a:prstGeom>
          <a:solidFill>
            <a:srgbClr val="1718B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+mn-cs"/>
            </a:endParaRPr>
          </a:p>
        </p:txBody>
      </p:sp>
      <p:sp>
        <p:nvSpPr>
          <p:cNvPr id="37" name="AutoShape 13"/>
          <p:cNvSpPr/>
          <p:nvPr/>
        </p:nvSpPr>
        <p:spPr>
          <a:xfrm rot="4560000" flipV="1">
            <a:off x="9065895" y="30734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13"/>
          <p:cNvSpPr/>
          <p:nvPr/>
        </p:nvSpPr>
        <p:spPr>
          <a:xfrm rot="4560000" flipV="1">
            <a:off x="9914890" y="34671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图片 12" descr="ChatGPT Image 2025年11月22日 21_18_28"/>
          <p:cNvPicPr>
            <a:picLocks noChangeAspect="1"/>
          </p:cNvPicPr>
          <p:nvPr/>
        </p:nvPicPr>
        <p:blipFill>
          <a:blip r:embed="rId6"/>
          <a:srcRect b="35335"/>
          <a:stretch>
            <a:fillRect/>
          </a:stretch>
        </p:blipFill>
        <p:spPr>
          <a:xfrm>
            <a:off x="10813415" y="-62230"/>
            <a:ext cx="1468120" cy="94932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204470" y="137795"/>
            <a:ext cx="596900" cy="582295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53915" y="122962"/>
            <a:ext cx="12024995" cy="583565"/>
          </a:xfrm>
          <a:prstGeom prst="rect">
            <a:avLst/>
          </a:prstGeom>
          <a:grp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gradFill flip="none" rotWithShape="1">
                  <a:gsLst>
                    <a:gs pos="100000">
                      <a:srgbClr val="6EB3FE"/>
                    </a:gs>
                    <a:gs pos="0">
                      <a:srgbClr val="F4F8FC"/>
                    </a:gs>
                  </a:gsLst>
                  <a:lin ang="5400000" scaled="0"/>
                  <a:tileRect/>
                </a:gradFill>
                <a:latin typeface="HarmonyOS Sans SC Black" panose="00000A00000000000000" charset="-122"/>
                <a:ea typeface="HarmonyOS Sans SC Black" panose="00000A00000000000000" charset="-122"/>
              </a:defRPr>
            </a:lvl1pPr>
          </a:lstStyle>
          <a:p>
            <a:pPr lvl="0" algn="l">
              <a:defRPr/>
            </a:pPr>
            <a:r>
              <a:rPr lang="zh-CN" altLang="en-US" sz="3200" dirty="0">
                <a:solidFill>
                  <a:srgbClr val="4874CB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官网</a:t>
            </a:r>
            <a:r>
              <a:rPr lang="en-US" altLang="zh-CN" sz="3200" dirty="0">
                <a:solidFill>
                  <a:srgbClr val="4874CB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KF</a:t>
            </a:r>
            <a:r>
              <a:rPr lang="zh-CN" altLang="en-US" sz="3200" dirty="0">
                <a:solidFill>
                  <a:srgbClr val="4874CB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算子的指标</a:t>
            </a:r>
            <a:endParaRPr lang="zh-CN" altLang="en-US" sz="3200" dirty="0">
              <a:solidFill>
                <a:srgbClr val="4874CB">
                  <a:lumMod val="7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HarmonyOS Sans SC Black" panose="00000A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1135" y="5626414"/>
            <a:ext cx="11904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官网仅有标准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Kalman Filter</a:t>
            </a:r>
            <a:r>
              <a:rPr lang="zh-CN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算子（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KF</a:t>
            </a:r>
            <a:r>
              <a:rPr lang="zh-CN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）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其各项指标如绿色柱状图所示，总体指标还有很大优化空间</a:t>
            </a:r>
            <a:endParaRPr lang="zh-CN" altLang="en-US" sz="28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 Medium" panose="020B0600000000000000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26666" y="710346"/>
          <a:ext cx="4163107" cy="4765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0" name="图表 19"/>
          <p:cNvGraphicFramePr/>
          <p:nvPr/>
        </p:nvGraphicFramePr>
        <p:xfrm>
          <a:off x="4189773" y="800735"/>
          <a:ext cx="5024293" cy="4705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9571513" y="826903"/>
          <a:ext cx="2373429" cy="460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-635" y="-62230"/>
            <a:ext cx="12193270" cy="862965"/>
            <a:chOff x="0" y="0"/>
            <a:chExt cx="876208" cy="2709333"/>
          </a:xfrm>
          <a:blipFill>
            <a:blip r:embed="rId4"/>
            <a:tile tx="0" ty="0" sx="100000" sy="100000" flip="none" algn="tl"/>
          </a:blipFill>
        </p:grpSpPr>
        <p:sp>
          <p:nvSpPr>
            <p:cNvPr id="5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3" name="AutoShape 13"/>
          <p:cNvSpPr/>
          <p:nvPr/>
        </p:nvSpPr>
        <p:spPr>
          <a:xfrm rot="4560000" flipV="1">
            <a:off x="7501255" y="41656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组合 33"/>
          <p:cNvSpPr/>
          <p:nvPr/>
        </p:nvSpPr>
        <p:spPr>
          <a:xfrm>
            <a:off x="685640" y="180250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75000"/>
                </a:srgbClr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31" name="矩形 30"/>
          <p:cNvSpPr/>
          <p:nvPr>
            <p:custDataLst>
              <p:tags r:id="rId5"/>
            </p:custDataLst>
          </p:nvPr>
        </p:nvSpPr>
        <p:spPr>
          <a:xfrm>
            <a:off x="191135" y="138430"/>
            <a:ext cx="611505" cy="581660"/>
          </a:xfrm>
          <a:prstGeom prst="rect">
            <a:avLst/>
          </a:prstGeom>
          <a:solidFill>
            <a:srgbClr val="1718B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+mn-cs"/>
            </a:endParaRPr>
          </a:p>
        </p:txBody>
      </p:sp>
      <p:sp>
        <p:nvSpPr>
          <p:cNvPr id="37" name="AutoShape 13"/>
          <p:cNvSpPr/>
          <p:nvPr/>
        </p:nvSpPr>
        <p:spPr>
          <a:xfrm rot="4560000" flipV="1">
            <a:off x="9065895" y="30734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13"/>
          <p:cNvSpPr/>
          <p:nvPr/>
        </p:nvSpPr>
        <p:spPr>
          <a:xfrm rot="4560000" flipV="1">
            <a:off x="9914890" y="34671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图片 12" descr="ChatGPT Image 2025年11月22日 21_18_28"/>
          <p:cNvPicPr>
            <a:picLocks noChangeAspect="1"/>
          </p:cNvPicPr>
          <p:nvPr/>
        </p:nvPicPr>
        <p:blipFill>
          <a:blip r:embed="rId6"/>
          <a:srcRect b="35335"/>
          <a:stretch>
            <a:fillRect/>
          </a:stretch>
        </p:blipFill>
        <p:spPr>
          <a:xfrm>
            <a:off x="10813415" y="-62230"/>
            <a:ext cx="1468120" cy="94932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204470" y="137795"/>
            <a:ext cx="596900" cy="582295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53915" y="122962"/>
            <a:ext cx="12024995" cy="583565"/>
          </a:xfrm>
          <a:prstGeom prst="rect">
            <a:avLst/>
          </a:prstGeom>
          <a:grp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gradFill flip="none" rotWithShape="1">
                  <a:gsLst>
                    <a:gs pos="100000">
                      <a:srgbClr val="6EB3FE"/>
                    </a:gs>
                    <a:gs pos="0">
                      <a:srgbClr val="F4F8FC"/>
                    </a:gs>
                  </a:gsLst>
                  <a:lin ang="5400000" scaled="0"/>
                  <a:tileRect/>
                </a:gradFill>
                <a:latin typeface="HarmonyOS Sans SC Black" panose="00000A00000000000000" charset="-122"/>
                <a:ea typeface="HarmonyOS Sans SC Black" panose="00000A00000000000000" charset="-122"/>
              </a:defRPr>
            </a:lvl1pPr>
          </a:lstStyle>
          <a:p>
            <a:pPr lvl="0" algn="l">
              <a:defRPr/>
            </a:pPr>
            <a:r>
              <a:rPr lang="en-US" altLang="zh-CN" sz="3200" dirty="0">
                <a:solidFill>
                  <a:srgbClr val="4874CB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UKF</a:t>
            </a:r>
            <a:r>
              <a:rPr lang="zh-CN" altLang="en-US" sz="3200" dirty="0">
                <a:solidFill>
                  <a:srgbClr val="4874CB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与官网</a:t>
            </a:r>
            <a:r>
              <a:rPr lang="en-US" altLang="zh-CN" sz="3200" dirty="0">
                <a:solidFill>
                  <a:srgbClr val="4874CB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KF</a:t>
            </a:r>
            <a:r>
              <a:rPr lang="zh-CN" altLang="en-US" sz="3200" dirty="0">
                <a:solidFill>
                  <a:srgbClr val="4874CB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的对比</a:t>
            </a:r>
            <a:endParaRPr lang="zh-CN" altLang="en-US" sz="3200" b="1" spc="-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HarmonyOS Sans SC Black" panose="00000A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1135" y="5626414"/>
            <a:ext cx="11904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按照初赛的</a:t>
            </a:r>
            <a:r>
              <a:rPr lang="zh-CN" altLang="en-US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优化思路，并结合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LLM</a:t>
            </a:r>
            <a:r>
              <a:rPr lang="zh-CN" altLang="en-US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对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UKF</a:t>
            </a:r>
            <a:r>
              <a:rPr lang="zh-CN" altLang="en-US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进行有效优化，在牺牲部分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DSP</a:t>
            </a:r>
            <a:r>
              <a:rPr lang="zh-CN" altLang="en-US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资源的情况下，大幅度减少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LUT</a:t>
            </a:r>
            <a:r>
              <a:rPr lang="zh-CN" altLang="en-US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资源，为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PL</a:t>
            </a:r>
            <a:r>
              <a:rPr lang="zh-CN" altLang="en-US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端多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IP</a:t>
            </a:r>
            <a:r>
              <a:rPr lang="zh-CN" altLang="en-US" sz="2800" b="1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级联的扩展留下很大发挥空间</a:t>
            </a:r>
            <a:endParaRPr lang="zh-CN" altLang="en-US" sz="2800" b="1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 Medium" panose="020B0600000000000000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26666" y="710346"/>
          <a:ext cx="4163107" cy="4765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0" name="图表 19"/>
          <p:cNvGraphicFramePr/>
          <p:nvPr/>
        </p:nvGraphicFramePr>
        <p:xfrm>
          <a:off x="4189773" y="800735"/>
          <a:ext cx="5024293" cy="4705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9571513" y="826903"/>
          <a:ext cx="2373429" cy="460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custDataLst>
      <p:tags r:id="rId9"/>
    </p:custData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-635" y="-62230"/>
            <a:ext cx="12193270" cy="862965"/>
            <a:chOff x="0" y="0"/>
            <a:chExt cx="876208" cy="2709333"/>
          </a:xfrm>
          <a:blipFill>
            <a:blip r:embed="rId4"/>
            <a:tile tx="0" ty="0" sx="100000" sy="100000" flip="none" algn="tl"/>
          </a:blipFill>
        </p:grpSpPr>
        <p:sp>
          <p:nvSpPr>
            <p:cNvPr id="5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3" name="AutoShape 13"/>
          <p:cNvSpPr/>
          <p:nvPr/>
        </p:nvSpPr>
        <p:spPr>
          <a:xfrm rot="4560000" flipV="1">
            <a:off x="7501255" y="41656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组合 33"/>
          <p:cNvSpPr/>
          <p:nvPr/>
        </p:nvSpPr>
        <p:spPr>
          <a:xfrm>
            <a:off x="685640" y="180250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75000"/>
                </a:srgbClr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31" name="矩形 30"/>
          <p:cNvSpPr/>
          <p:nvPr>
            <p:custDataLst>
              <p:tags r:id="rId5"/>
            </p:custDataLst>
          </p:nvPr>
        </p:nvSpPr>
        <p:spPr>
          <a:xfrm>
            <a:off x="191135" y="138430"/>
            <a:ext cx="611505" cy="581660"/>
          </a:xfrm>
          <a:prstGeom prst="rect">
            <a:avLst/>
          </a:prstGeom>
          <a:solidFill>
            <a:srgbClr val="1718B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+mn-cs"/>
            </a:endParaRPr>
          </a:p>
        </p:txBody>
      </p:sp>
      <p:sp>
        <p:nvSpPr>
          <p:cNvPr id="37" name="AutoShape 13"/>
          <p:cNvSpPr/>
          <p:nvPr/>
        </p:nvSpPr>
        <p:spPr>
          <a:xfrm rot="4560000" flipV="1">
            <a:off x="9065895" y="30734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13"/>
          <p:cNvSpPr/>
          <p:nvPr/>
        </p:nvSpPr>
        <p:spPr>
          <a:xfrm rot="4560000" flipV="1">
            <a:off x="9914890" y="34671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图片 12" descr="ChatGPT Image 2025年11月22日 21_18_28"/>
          <p:cNvPicPr>
            <a:picLocks noChangeAspect="1"/>
          </p:cNvPicPr>
          <p:nvPr/>
        </p:nvPicPr>
        <p:blipFill>
          <a:blip r:embed="rId6"/>
          <a:srcRect b="35335"/>
          <a:stretch>
            <a:fillRect/>
          </a:stretch>
        </p:blipFill>
        <p:spPr>
          <a:xfrm>
            <a:off x="10813415" y="-62230"/>
            <a:ext cx="1468120" cy="94932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204470" y="137795"/>
            <a:ext cx="596900" cy="582295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53915" y="122962"/>
            <a:ext cx="12024995" cy="583565"/>
          </a:xfrm>
          <a:prstGeom prst="rect">
            <a:avLst/>
          </a:prstGeom>
          <a:grp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gradFill flip="none" rotWithShape="1">
                  <a:gsLst>
                    <a:gs pos="100000">
                      <a:srgbClr val="6EB3FE"/>
                    </a:gs>
                    <a:gs pos="0">
                      <a:srgbClr val="F4F8FC"/>
                    </a:gs>
                  </a:gsLst>
                  <a:lin ang="5400000" scaled="0"/>
                  <a:tileRect/>
                </a:gradFill>
                <a:latin typeface="HarmonyOS Sans SC Black" panose="00000A00000000000000" charset="-122"/>
                <a:ea typeface="HarmonyOS Sans SC Black" panose="00000A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srgbClr val="4874CB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与官网</a:t>
            </a:r>
            <a:r>
              <a:rPr lang="en-US" altLang="zh-CN" sz="3200" noProof="0" dirty="0">
                <a:ln>
                  <a:noFill/>
                </a:ln>
                <a:solidFill>
                  <a:srgbClr val="4874CB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KF</a:t>
            </a:r>
            <a:r>
              <a:rPr lang="zh-CN" altLang="en-US" sz="3200" noProof="0" dirty="0">
                <a:ln>
                  <a:noFill/>
                </a:ln>
                <a:solidFill>
                  <a:srgbClr val="4874CB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HarmonyOS Sans SC Black" panose="00000A00000000000000" charset="-122"/>
              </a:rPr>
              <a:t>算子的对比</a:t>
            </a:r>
            <a:endParaRPr kumimoji="0" lang="zh-CN" altLang="en-US" sz="32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armonyOS Sans SC Black" panose="00000A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1135" y="5626414"/>
            <a:ext cx="119049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以相同的优化策略对官方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KF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进行有效优化，最终与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UKF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 Medium" panose="020B0600000000000000" charset="-122"/>
              </a:rPr>
              <a:t>进行对比，性能相当，且总体资源利用率更少，延迟大幅度降低！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 Medium" panose="020B0600000000000000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26666" y="710346"/>
          <a:ext cx="4163107" cy="4765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0" name="图表 19"/>
          <p:cNvGraphicFramePr/>
          <p:nvPr/>
        </p:nvGraphicFramePr>
        <p:xfrm>
          <a:off x="4189773" y="800735"/>
          <a:ext cx="5024293" cy="4705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9571513" y="826903"/>
          <a:ext cx="2373429" cy="460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custDataLst>
      <p:tags r:id="rId9"/>
    </p:custData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17780" y="-62230"/>
            <a:ext cx="12193270" cy="862965"/>
            <a:chOff x="0" y="0"/>
            <a:chExt cx="876208" cy="2709333"/>
          </a:xfrm>
          <a:blipFill>
            <a:blip r:embed="rId1"/>
            <a:tile tx="0" ty="0" sx="100000" sy="100000" flip="none" algn="tl"/>
          </a:blipFill>
        </p:grpSpPr>
        <p:sp>
          <p:nvSpPr>
            <p:cNvPr id="5" name="Freeform 3"/>
            <p:cNvSpPr/>
            <p:nvPr/>
          </p:nvSpPr>
          <p:spPr>
            <a:xfrm>
              <a:off x="0" y="0"/>
              <a:ext cx="876208" cy="2709333"/>
            </a:xfrm>
            <a:custGeom>
              <a:avLst/>
              <a:gdLst/>
              <a:ahLst/>
              <a:cxnLst/>
              <a:rect l="l" t="t" r="r" b="b"/>
              <a:pathLst>
                <a:path w="876208" h="2709333">
                  <a:moveTo>
                    <a:pt x="0" y="0"/>
                  </a:moveTo>
                  <a:lnTo>
                    <a:pt x="876208" y="0"/>
                  </a:lnTo>
                  <a:lnTo>
                    <a:pt x="876208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876208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04470" y="137795"/>
            <a:ext cx="596900" cy="582295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cs"/>
              </a:rPr>
              <a:t>3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+mn-cs"/>
            </a:endParaRPr>
          </a:p>
        </p:txBody>
      </p:sp>
      <p:sp>
        <p:nvSpPr>
          <p:cNvPr id="10" name="组合 33"/>
          <p:cNvSpPr/>
          <p:nvPr/>
        </p:nvSpPr>
        <p:spPr>
          <a:xfrm>
            <a:off x="8874262" y="188786"/>
            <a:ext cx="252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874CB">
                  <a:lumMod val="75000"/>
                </a:srgbClr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47" name="AutoShape 13"/>
          <p:cNvSpPr/>
          <p:nvPr/>
        </p:nvSpPr>
        <p:spPr>
          <a:xfrm rot="4560000" flipV="1">
            <a:off x="7374255" y="28956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13"/>
          <p:cNvSpPr/>
          <p:nvPr/>
        </p:nvSpPr>
        <p:spPr>
          <a:xfrm rot="4560000" flipV="1">
            <a:off x="8907145" y="30734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13"/>
          <p:cNvSpPr/>
          <p:nvPr/>
        </p:nvSpPr>
        <p:spPr>
          <a:xfrm rot="4560000" flipV="1">
            <a:off x="9648190" y="346710"/>
            <a:ext cx="1132205" cy="635"/>
          </a:xfrm>
          <a:prstGeom prst="line">
            <a:avLst/>
          </a:prstGeom>
          <a:ln w="19050" cap="flat">
            <a:solidFill>
              <a:srgbClr val="EEF2F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图片 12" descr="ChatGPT Image 2025年11月22日 21_18_28"/>
          <p:cNvPicPr>
            <a:picLocks noChangeAspect="1"/>
          </p:cNvPicPr>
          <p:nvPr/>
        </p:nvPicPr>
        <p:blipFill>
          <a:blip r:embed="rId3"/>
          <a:srcRect b="35335"/>
          <a:stretch>
            <a:fillRect/>
          </a:stretch>
        </p:blipFill>
        <p:spPr>
          <a:xfrm>
            <a:off x="10723880" y="-52705"/>
            <a:ext cx="1468120" cy="949325"/>
          </a:xfrm>
          <a:prstGeom prst="rect">
            <a:avLst/>
          </a:prstGeom>
        </p:spPr>
      </p:pic>
      <p:sp>
        <p:nvSpPr>
          <p:cNvPr id="32" name="形状"/>
          <p:cNvSpPr/>
          <p:nvPr>
            <p:custDataLst>
              <p:tags r:id="rId4"/>
            </p:custDataLst>
          </p:nvPr>
        </p:nvSpPr>
        <p:spPr>
          <a:xfrm rot="2700000">
            <a:off x="461010" y="1083310"/>
            <a:ext cx="429260" cy="410210"/>
          </a:xfrm>
          <a:prstGeom prst="roundRect">
            <a:avLst>
              <a:gd name="adj" fmla="val 8491"/>
            </a:avLst>
          </a:prstGeom>
          <a:solidFill>
            <a:srgbClr val="142DA8"/>
          </a:solidFill>
          <a:ln w="12700">
            <a:miter lim="400000"/>
          </a:ln>
          <a:effectLst>
            <a:outerShdw blurRad="101600" dist="38100" dir="2700000" rotWithShape="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rgbClr val="FAE44C"/>
                </a:solidFill>
                <a:latin typeface="AlibabaPuHuiTi_2_65_Medium"/>
                <a:ea typeface="AlibabaPuHuiTi_2_65_Medium"/>
                <a:cs typeface="AlibabaPuHuiTi_2_65_Medium"/>
                <a:sym typeface="AlibabaPuHuiTi_2_65_Medium"/>
              </a:defRPr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AE44C"/>
              </a:solidFill>
              <a:effectLst/>
              <a:uLnTx/>
              <a:uFillTx/>
              <a:latin typeface="方正仿宋_GB2312" panose="02000000000000000000" charset="-122"/>
              <a:ea typeface="方正仿宋_GB2312" panose="02000000000000000000" charset="-122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865" y="2150745"/>
            <a:ext cx="1266825" cy="32105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视频输入</a:t>
            </a:r>
            <a:endParaRPr lang="zh-CN" altLang="en-US" sz="3200" dirty="0"/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1451610" y="2726681"/>
            <a:ext cx="626745" cy="7620"/>
          </a:xfrm>
          <a:prstGeom prst="straightConnector1">
            <a:avLst/>
          </a:prstGeom>
          <a:ln w="7620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113280" y="4340225"/>
            <a:ext cx="1744980" cy="6877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PS + PL</a:t>
            </a:r>
            <a:endParaRPr lang="en-US" altLang="zh-CN" sz="3200" dirty="0"/>
          </a:p>
        </p:txBody>
      </p:sp>
      <p:sp>
        <p:nvSpPr>
          <p:cNvPr id="38" name="矩形 37"/>
          <p:cNvSpPr/>
          <p:nvPr/>
        </p:nvSpPr>
        <p:spPr>
          <a:xfrm>
            <a:off x="2113915" y="2534285"/>
            <a:ext cx="1748155" cy="7023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PS + PS</a:t>
            </a:r>
            <a:endParaRPr lang="en-US" altLang="zh-CN" sz="3200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451610" y="4684386"/>
            <a:ext cx="655200" cy="0"/>
          </a:xfrm>
          <a:prstGeom prst="straightConnector1">
            <a:avLst/>
          </a:prstGeom>
          <a:ln w="7620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915410" y="2804786"/>
            <a:ext cx="649605" cy="3810"/>
          </a:xfrm>
          <a:prstGeom prst="straightConnector1">
            <a:avLst/>
          </a:prstGeom>
          <a:ln w="7620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971925" y="4497696"/>
            <a:ext cx="593090" cy="43180"/>
          </a:xfrm>
          <a:prstGeom prst="straightConnector1">
            <a:avLst/>
          </a:prstGeom>
          <a:ln w="7620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8900" y="6158230"/>
            <a:ext cx="11305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ln>
                  <a:noFill/>
                </a:ln>
                <a:solidFill>
                  <a:srgbClr val="4874C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结论：在不同的测试视频下，</a:t>
            </a:r>
            <a:r>
              <a:rPr lang="en-US" altLang="zh-CN" sz="2800" noProof="0" dirty="0">
                <a:ln>
                  <a:noFill/>
                </a:ln>
                <a:solidFill>
                  <a:srgbClr val="4874C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PS</a:t>
            </a:r>
            <a:r>
              <a:rPr lang="zh-CN" altLang="en-US" sz="2800" noProof="0" dirty="0">
                <a:ln>
                  <a:noFill/>
                </a:ln>
                <a:solidFill>
                  <a:srgbClr val="4874C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实现与</a:t>
            </a:r>
            <a:r>
              <a:rPr lang="en-US" altLang="zh-CN" sz="2800" noProof="0" dirty="0">
                <a:ln>
                  <a:noFill/>
                </a:ln>
                <a:solidFill>
                  <a:srgbClr val="4874C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PL</a:t>
            </a:r>
            <a:r>
              <a:rPr lang="zh-CN" altLang="en-US" sz="2800" noProof="0" dirty="0">
                <a:ln>
                  <a:noFill/>
                </a:ln>
                <a:solidFill>
                  <a:srgbClr val="4874C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实现的目标</a:t>
            </a:r>
            <a:r>
              <a:rPr lang="zh-CN" altLang="en-US" sz="2800" noProof="0" dirty="0">
                <a:ln>
                  <a:noFill/>
                </a:ln>
                <a:solidFill>
                  <a:srgbClr val="4874C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跟踪结果</a:t>
            </a:r>
            <a:r>
              <a:rPr lang="zh-CN" altLang="en-US" sz="2800" noProof="0" dirty="0">
                <a:ln>
                  <a:noFill/>
                </a:ln>
                <a:solidFill>
                  <a:srgbClr val="4874C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一致</a:t>
            </a:r>
            <a:endParaRPr lang="zh-CN" altLang="en-US" sz="2800" noProof="0" dirty="0">
              <a:ln>
                <a:noFill/>
              </a:ln>
              <a:solidFill>
                <a:srgbClr val="4874C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7" name="组合 33"/>
          <p:cNvSpPr/>
          <p:nvPr/>
        </p:nvSpPr>
        <p:spPr>
          <a:xfrm>
            <a:off x="833119" y="137795"/>
            <a:ext cx="9502507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  <p:txBody>
          <a:bodyPr lIns="0" tIns="0" rIns="0" bIns="0">
            <a:noAutofit/>
          </a:bodyPr>
          <a:lstStyle>
            <a:lvl1pPr algn="ctr">
              <a:lnSpc>
                <a:spcPct val="120000"/>
              </a:lnSpc>
              <a:defRPr sz="2800" b="1">
                <a:solidFill>
                  <a:srgbClr val="404040"/>
                </a:solidFill>
                <a:latin typeface="AlibabaPuHuiTi_2_75_SemiBold"/>
                <a:ea typeface="AlibabaPuHuiTi_2_75_SemiBold"/>
                <a:cs typeface="AlibabaPuHuiTi_2_75_SemiBold"/>
                <a:sym typeface="AlibabaPuHuiTi_2_75_SemiBold"/>
              </a:defRPr>
            </a:lvl1pPr>
          </a:lstStyle>
          <a:p>
            <a:pPr algn="l">
              <a:defRPr/>
            </a:pPr>
            <a:r>
              <a:rPr lang="en-US" altLang="zh-CN" dirty="0">
                <a:solidFill>
                  <a:schemeClr val="accent1"/>
                </a:solidFill>
                <a:sym typeface="+mn-ea"/>
              </a:rPr>
              <a:t>UKF</a:t>
            </a:r>
            <a:r>
              <a:rPr lang="zh-CN" altLang="en-US" dirty="0">
                <a:solidFill>
                  <a:schemeClr val="accent1"/>
                </a:solidFill>
                <a:sym typeface="+mn-ea"/>
              </a:rPr>
              <a:t>硬件加速</a:t>
            </a:r>
            <a:r>
              <a:rPr lang="en-US" altLang="zh-CN" dirty="0">
                <a:solidFill>
                  <a:schemeClr val="accent1"/>
                </a:solidFill>
                <a:sym typeface="+mn-ea"/>
              </a:rPr>
              <a:t>IP</a:t>
            </a:r>
            <a:r>
              <a:rPr lang="zh-CN" altLang="en-US" dirty="0">
                <a:solidFill>
                  <a:schemeClr val="accent1"/>
                </a:solidFill>
                <a:sym typeface="+mn-ea"/>
              </a:rPr>
              <a:t>核在目标跟踪场景下的应用与测试</a:t>
            </a:r>
            <a:endParaRPr lang="zh-CN" altLang="en-US" dirty="0"/>
          </a:p>
          <a:p>
            <a:pPr algn="l">
              <a:defRPr/>
            </a:pPr>
            <a:endParaRPr lang="zh-CN" altLang="zh-CN" dirty="0">
              <a:solidFill>
                <a:srgbClr val="FFFF00"/>
              </a:solidFill>
              <a:latin typeface="+mj-ea"/>
              <a:cs typeface="方正仿宋_GB2312" panose="02000000000000000000" charset="-122"/>
              <a:sym typeface="方正仿宋_GB2312" panose="02000000000000000000" charset="-122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367" y="3604041"/>
            <a:ext cx="2160000" cy="216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527" y="1356911"/>
            <a:ext cx="2160000" cy="2160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207260" y="2133600"/>
            <a:ext cx="649605" cy="3336925"/>
          </a:xfrm>
          <a:prstGeom prst="rect">
            <a:avLst/>
          </a:prstGeom>
          <a:noFill/>
          <a:ln w="28575" cmpd="dbl">
            <a:solidFill>
              <a:srgbClr val="FF0000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24" idx="2"/>
            <a:endCxn id="22" idx="0"/>
          </p:cNvCxnSpPr>
          <p:nvPr/>
        </p:nvCxnSpPr>
        <p:spPr>
          <a:xfrm>
            <a:off x="2385695" y="1283326"/>
            <a:ext cx="146685" cy="850265"/>
          </a:xfrm>
          <a:prstGeom prst="straightConnector1">
            <a:avLst/>
          </a:prstGeom>
          <a:ln w="7620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7"/>
            </p:custDataLst>
          </p:nvPr>
        </p:nvSpPr>
        <p:spPr>
          <a:xfrm>
            <a:off x="1950085" y="904875"/>
            <a:ext cx="870585" cy="378460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3129280" y="904875"/>
            <a:ext cx="870585" cy="378460"/>
          </a:xfrm>
          <a:prstGeom prst="rect">
            <a:avLst/>
          </a:prstGeom>
          <a:solidFill>
            <a:srgbClr val="004CE5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UKF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66745" y="2133600"/>
            <a:ext cx="649605" cy="3336925"/>
          </a:xfrm>
          <a:prstGeom prst="rect">
            <a:avLst/>
          </a:prstGeom>
          <a:noFill/>
          <a:ln w="28575" cmpd="dbl">
            <a:solidFill>
              <a:srgbClr val="FF0000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>
            <a:stCxn id="26" idx="2"/>
            <a:endCxn id="27" idx="0"/>
          </p:cNvCxnSpPr>
          <p:nvPr/>
        </p:nvCxnSpPr>
        <p:spPr>
          <a:xfrm flipH="1">
            <a:off x="3491865" y="1283326"/>
            <a:ext cx="73025" cy="850265"/>
          </a:xfrm>
          <a:prstGeom prst="straightConnector1">
            <a:avLst/>
          </a:prstGeom>
          <a:ln w="7620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2751" y="1356911"/>
            <a:ext cx="2160000" cy="216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7600" y="1384061"/>
            <a:ext cx="2160000" cy="216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2751" y="3600711"/>
            <a:ext cx="2160000" cy="216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7600" y="3622226"/>
            <a:ext cx="2160000" cy="2160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27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28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29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31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32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33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34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35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36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37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38.xml><?xml version="1.0" encoding="utf-8"?>
<p:tagLst xmlns:p="http://schemas.openxmlformats.org/presentationml/2006/main">
  <p:tag name="KSO_WM_DIAGRAM_VIRTUALLY_FRAME" val="{&quot;height&quot;:310.4468503937008,&quot;left&quot;:6.473700787401574,&quot;top&quot;:121.55314960629921,&quot;width&quot;:905.5262992125985}"/>
</p:tagLst>
</file>

<file path=ppt/tags/tag139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320.06629921259844,&quot;left&quot;:-29.5,&quot;top&quot;:158.34771653543308,&quot;width&quot;:906.3945669291339}"/>
</p:tagLst>
</file>

<file path=ppt/tags/tag141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42.xml><?xml version="1.0" encoding="utf-8"?>
<p:tagLst xmlns:p="http://schemas.openxmlformats.org/presentationml/2006/main">
  <p:tag name="KSO_WM_DIAGRAM_VIRTUALLY_FRAME" val="{&quot;height&quot;:320.06629921259844,&quot;left&quot;:-29.5,&quot;top&quot;:158.34771653543308,&quot;width&quot;:906.3945669291339}"/>
</p:tagLst>
</file>

<file path=ppt/tags/tag1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4364938],&quot;65&quot;:[20205081]}"/>
</p:tagLst>
</file>

<file path=ppt/tags/tag144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33277],&quot;13&quot;:[4364903,4364915,4364883,20242013,4663468,19965469,4364947,4364886,4364928,19951219,20481828,20063521,20481778,20481865,20063524,4646982],&quot;65&quot;:[20205081]}"/>
</p:tagLst>
</file>

<file path=ppt/tags/tag147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48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4364915,4364883,20242013,4663468,19965469,4364947,4364886,4364928,19951219,20481828,20063521,20481778,20481865,20063524,4646982,4364903],&quot;65&quot;:[20205081]}"/>
</p:tagLst>
</file>

<file path=ppt/tags/tag151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52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4364915,4364883,20242013,4663468,19965469,4364947,4364886,4364928,19951219,20481828,20063521,20481778,20481865,20063524,4646982,4364903],&quot;65&quot;:[20205081]}"/>
</p:tagLst>
</file>

<file path=ppt/tags/tag155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56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4364915,4364883,20242013,4663468,19965469,4364947,4364886,4364928,19951219,20481828,20063521,20481778,20481865,20063524,4646982,4364903],&quot;65&quot;:[20205081]}"/>
</p:tagLst>
</file>

<file path=ppt/tags/tag159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4364915,4364883,20242013,4663468,19965469,4364947,4364886,4364928,19951219,20481828,20063521,20481778,20481865,20063524,4646982,4364903],&quot;65&quot;:[20205081]}"/>
</p:tagLst>
</file>

<file path=ppt/tags/tag163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64.xml><?xml version="1.0" encoding="utf-8"?>
<p:tagLst xmlns:p="http://schemas.openxmlformats.org/presentationml/2006/main">
  <p:tag name="KSO_WM_DIAGRAM_VIRTUALLY_FRAME" val="{&quot;height&quot;:320.06629921259844,&quot;left&quot;:-29.5,&quot;top&quot;:158.34771653543308,&quot;width&quot;:906.3945669291339}"/>
</p:tagLst>
</file>

<file path=ppt/tags/tag165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66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33277],&quot;13&quot;:[4364903,4364915,4364883,20242013,4663468,19965469,4364947,4364886,4364928,19951219,20481828,20063521,20481778,20481865,20063524,4646982],&quot;65&quot;:[20205081]}"/>
</p:tagLst>
</file>

<file path=ppt/tags/tag168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69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71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3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4364903,4364947,4364907,4695716,19951230,4364915,19951231],&quot;65&quot;:[20205081]}"/>
</p:tagLst>
</file>

<file path=ppt/tags/tag175.xml><?xml version="1.0" encoding="utf-8"?>
<p:tagLst xmlns:p="http://schemas.openxmlformats.org/presentationml/2006/main">
  <p:tag name="KSO_WM_DIAGRAM_VIRTUALLY_FRAME" val="{&quot;height&quot;:335.1404576991936,&quot;left&quot;:48,&quot;top&quot;:96.85954230080645,&quot;width&quot;:864}"/>
</p:tagLst>
</file>

<file path=ppt/tags/tag176.xml><?xml version="1.0" encoding="utf-8"?>
<p:tagLst xmlns:p="http://schemas.openxmlformats.org/presentationml/2006/main">
  <p:tag name="KSO_WM_DIAGRAM_VIRTUALLY_FRAME" val="{&quot;height&quot;:335.1404576991936,&quot;left&quot;:48,&quot;top&quot;:96.85954230080645,&quot;width&quot;:864}"/>
</p:tagLst>
</file>

<file path=ppt/tags/tag177.xml><?xml version="1.0" encoding="utf-8"?>
<p:tagLst xmlns:p="http://schemas.openxmlformats.org/presentationml/2006/main">
  <p:tag name="KSO_WM_DIAGRAM_VIRTUALLY_FRAME" val="{&quot;height&quot;:335.1404576991936,&quot;left&quot;:48,&quot;top&quot;:96.85954230080645,&quot;width&quot;:864}"/>
</p:tagLst>
</file>

<file path=ppt/tags/tag178.xml><?xml version="1.0" encoding="utf-8"?>
<p:tagLst xmlns:p="http://schemas.openxmlformats.org/presentationml/2006/main">
  <p:tag name="KSO_WM_DIAGRAM_VIRTUALLY_FRAME" val="{&quot;height&quot;:335.1404576991936,&quot;left&quot;:48,&quot;top&quot;:96.85954230080645,&quot;width&quot;:864}"/>
</p:tagLst>
</file>

<file path=ppt/tags/tag179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33277],&quot;13&quot;:[4364903,4364915,4364883,20242013,4663468,19965469,4364947,4364886,4364928,19951219,20481828,20063521,20481778,20481865,20063524,4646982],&quot;65&quot;:[20205081]}"/>
</p:tagLst>
</file>

<file path=ppt/tags/tag182.xml><?xml version="1.0" encoding="utf-8"?>
<p:tagLst xmlns:p="http://schemas.openxmlformats.org/presentationml/2006/main">
  <p:tag name="KSO_WM_DIAGRAM_VIRTUALLY_FRAME" val="{&quot;height&quot;:354.6177154541016,&quot;left&quot;:31.576771653543307,&quot;top&quot;:141.73228454589844,&quot;width&quot;:738.8847244094488}"/>
</p:tagLst>
</file>

<file path=ppt/tags/tag183.xml><?xml version="1.0" encoding="utf-8"?>
<p:tagLst xmlns:p="http://schemas.openxmlformats.org/presentationml/2006/main">
  <p:tag name="KSO_WM_DIAGRAM_VIRTUALLY_FRAME" val="{&quot;height&quot;:320.06629921259844,&quot;left&quot;:-29.5,&quot;top&quot;:158.34771653543308,&quot;width&quot;:906.3945669291339}"/>
</p:tagLst>
</file>

<file path=ppt/tags/tag1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33277],&quot;13&quot;:[4364903,4364915,4364883,20242013,4663468,19965469,4364947,4364886,4364928,19951219,20481828,20063521,20481778,20481865,20063524,4646982],&quot;65&quot;:[20205081]}"/>
</p:tagLst>
</file>

<file path=ppt/tags/tag185.xml><?xml version="1.0" encoding="utf-8"?>
<p:tagLst xmlns:p="http://schemas.openxmlformats.org/presentationml/2006/main">
  <p:tag name="RESOURCE_RECORD_KEY" val="{&quot;10&quot;:[3633277],&quot;13&quot;:[4364883,20242013,4663468,19965469,4364886,4364928,4364938,19951219,20481828,20063521,20481778,20063524,20481713,20481865,4646982,4364947,4695716,19951230,4364915,19951231,4364907,4364903],&quot;65&quot;:[20205081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1825</Words>
  <Application>WPS 演示</Application>
  <PresentationFormat>宽屏</PresentationFormat>
  <Paragraphs>220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7" baseType="lpstr">
      <vt:lpstr>Arial</vt:lpstr>
      <vt:lpstr>宋体</vt:lpstr>
      <vt:lpstr>Wingdings</vt:lpstr>
      <vt:lpstr>Wingdings</vt:lpstr>
      <vt:lpstr>方正清仿宋 简 Bold</vt:lpstr>
      <vt:lpstr>仿宋</vt:lpstr>
      <vt:lpstr>微软雅黑</vt:lpstr>
      <vt:lpstr>楷体</vt:lpstr>
      <vt:lpstr>AlibabaPuHuiTi_2_75_SemiBold</vt:lpstr>
      <vt:lpstr>Segoe Print</vt:lpstr>
      <vt:lpstr>方正公文小标宋</vt:lpstr>
      <vt:lpstr>方正仿宋_GB2312</vt:lpstr>
      <vt:lpstr>HarmonyOS Sans SC Black</vt:lpstr>
      <vt:lpstr>AlibabaPuHuiTi_2_65_Medium</vt:lpstr>
      <vt:lpstr>黑体</vt:lpstr>
      <vt:lpstr>思源黑体 Medium</vt:lpstr>
      <vt:lpstr>华文行楷</vt:lpstr>
      <vt:lpstr>Arial</vt:lpstr>
      <vt:lpstr>Calibri</vt:lpstr>
      <vt:lpstr>Times New Roman</vt:lpstr>
      <vt:lpstr>Arial Unicode MS</vt:lpstr>
      <vt:lpstr>WPS</vt:lpstr>
      <vt:lpstr>1_WPS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heat shi</dc:creator>
  <cp:lastModifiedBy>大傻鸟</cp:lastModifiedBy>
  <cp:revision>136</cp:revision>
  <dcterms:created xsi:type="dcterms:W3CDTF">2025-05-19T06:55:00Z</dcterms:created>
  <dcterms:modified xsi:type="dcterms:W3CDTF">2025-11-28T14:59:43Z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C3352EC609834648AE7E6FCB64E102AA_12</vt:lpwstr>
  </property>
</Properties>
</file>